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8" r:id="rId3"/>
    <p:sldId id="264" r:id="rId4"/>
    <p:sldId id="286" r:id="rId5"/>
    <p:sldId id="266" r:id="rId6"/>
    <p:sldId id="259" r:id="rId7"/>
    <p:sldId id="267" r:id="rId8"/>
    <p:sldId id="287" r:id="rId9"/>
    <p:sldId id="268" r:id="rId10"/>
    <p:sldId id="289" r:id="rId11"/>
    <p:sldId id="269" r:id="rId12"/>
    <p:sldId id="299" r:id="rId13"/>
    <p:sldId id="270" r:id="rId14"/>
    <p:sldId id="292" r:id="rId15"/>
    <p:sldId id="271" r:id="rId16"/>
    <p:sldId id="290" r:id="rId17"/>
    <p:sldId id="260" r:id="rId18"/>
    <p:sldId id="272" r:id="rId19"/>
    <p:sldId id="273" r:id="rId20"/>
    <p:sldId id="274" r:id="rId21"/>
    <p:sldId id="296" r:id="rId22"/>
    <p:sldId id="275" r:id="rId23"/>
    <p:sldId id="297" r:id="rId24"/>
    <p:sldId id="276" r:id="rId25"/>
    <p:sldId id="261" r:id="rId26"/>
    <p:sldId id="278" r:id="rId27"/>
    <p:sldId id="280" r:id="rId28"/>
    <p:sldId id="262" r:id="rId29"/>
    <p:sldId id="281" r:id="rId30"/>
    <p:sldId id="282" r:id="rId31"/>
    <p:sldId id="283" r:id="rId32"/>
    <p:sldId id="284" r:id="rId33"/>
    <p:sldId id="257" r:id="rId34"/>
    <p:sldId id="288" r:id="rId35"/>
    <p:sldId id="29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5" autoAdjust="0"/>
    <p:restoredTop sz="93835" autoAdjust="0"/>
  </p:normalViewPr>
  <p:slideViewPr>
    <p:cSldViewPr snapToGrid="0" snapToObjects="1">
      <p:cViewPr varScale="1">
        <p:scale>
          <a:sx n="131" d="100"/>
          <a:sy n="131" d="100"/>
        </p:scale>
        <p:origin x="-952" y="-112"/>
      </p:cViewPr>
      <p:guideLst>
        <p:guide orient="horz" pos="2160"/>
        <p:guide pos="2880"/>
      </p:guideLst>
    </p:cSldViewPr>
  </p:slideViewPr>
  <p:notesTextViewPr>
    <p:cViewPr>
      <p:scale>
        <a:sx n="100" d="100"/>
        <a:sy n="100" d="100"/>
      </p:scale>
      <p:origin x="0" y="0"/>
    </p:cViewPr>
  </p:notesTextViewPr>
  <p:sorterViewPr>
    <p:cViewPr>
      <p:scale>
        <a:sx n="227" d="100"/>
        <a:sy n="227" d="100"/>
      </p:scale>
      <p:origin x="0" y="8328"/>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98C6EA-1BDC-F84A-8F8E-976FF75725A4}" type="datetimeFigureOut">
              <a:rPr lang="en-US" smtClean="0"/>
              <a:t>4/29/15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2B4788-1E4C-8C49-9683-FEE9B78C6BDC}" type="slidenum">
              <a:rPr lang="en-US" smtClean="0"/>
              <a:t>‹#›</a:t>
            </a:fld>
            <a:endParaRPr lang="en-US"/>
          </a:p>
        </p:txBody>
      </p:sp>
    </p:spTree>
    <p:extLst>
      <p:ext uri="{BB962C8B-B14F-4D97-AF65-F5344CB8AC3E}">
        <p14:creationId xmlns:p14="http://schemas.microsoft.com/office/powerpoint/2010/main" val="13132178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2B4788-1E4C-8C49-9683-FEE9B78C6BDC}" type="slidenum">
              <a:rPr lang="en-US" smtClean="0"/>
              <a:t>13</a:t>
            </a:fld>
            <a:endParaRPr lang="en-US"/>
          </a:p>
        </p:txBody>
      </p:sp>
    </p:spTree>
    <p:extLst>
      <p:ext uri="{BB962C8B-B14F-4D97-AF65-F5344CB8AC3E}">
        <p14:creationId xmlns:p14="http://schemas.microsoft.com/office/powerpoint/2010/main" val="366130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DF66AD8-BC4A-4004-9882-414398D930CA}" type="datetimeFigureOut">
              <a:rPr lang="en-US" smtClean="0"/>
              <a:t>4/29/15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66AD8-BC4A-4004-9882-414398D930CA}" type="datetimeFigureOut">
              <a:rPr lang="en-US" smtClean="0"/>
              <a:t>4/29/15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Click icon to add picture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Click icon to add picture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Click icon to add picture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dirty="0"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dirty="0"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DF66AD8-BC4A-4004-9882-414398D930CA}" type="datetimeFigureOut">
              <a:rPr lang="en-US" smtClean="0"/>
              <a:t>4/29/15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D2C864-9362-43C7-A136-D9C41D93A96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Click icon to add picture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7" name="Date Placeholder 6"/>
          <p:cNvSpPr>
            <a:spLocks noGrp="1"/>
          </p:cNvSpPr>
          <p:nvPr>
            <p:ph type="dt" sz="half" idx="10"/>
          </p:nvPr>
        </p:nvSpPr>
        <p:spPr/>
        <p:txBody>
          <a:bodyPr/>
          <a:lstStyle/>
          <a:p>
            <a:fld id="{2DF66AD8-BC4A-4004-9882-414398D930CA}" type="datetimeFigureOut">
              <a:rPr lang="en-US" smtClean="0"/>
              <a:t>4/29/15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D2C864-9362-43C7-A136-D9C41D93A96D}"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5" name="Date Placeholder 4"/>
          <p:cNvSpPr>
            <a:spLocks noGrp="1"/>
          </p:cNvSpPr>
          <p:nvPr>
            <p:ph type="dt" sz="half" idx="10"/>
          </p:nvPr>
        </p:nvSpPr>
        <p:spPr/>
        <p:txBody>
          <a:bodyPr/>
          <a:lstStyle/>
          <a:p>
            <a:fld id="{2DF66AD8-BC4A-4004-9882-414398D930CA}" type="datetimeFigureOut">
              <a:rPr lang="en-US" smtClean="0"/>
              <a:t>4/29/15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D2C864-9362-43C7-A136-D9C41D93A96D}"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DF66AD8-BC4A-4004-9882-414398D930CA}" type="datetimeFigureOut">
              <a:rPr lang="en-US" smtClean="0"/>
              <a:t>4/29/15</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B9D2C864-9362-43C7-A136-D9C41D93A96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hyperlink" Target="http://www.civilwar.org/battlefields/fredericksburg.html" TargetMode="External"/><Relationship Id="rId12" Type="http://schemas.openxmlformats.org/officeDocument/2006/relationships/hyperlink" Target="http://www.civilwar.org/antietam.html" TargetMode="External"/><Relationship Id="rId1" Type="http://schemas.openxmlformats.org/officeDocument/2006/relationships/slideLayout" Target="../slideLayouts/slideLayout2.xml"/><Relationship Id="rId2" Type="http://schemas.openxmlformats.org/officeDocument/2006/relationships/hyperlink" Target="http://www.nps.gov/gett/learn/historyculture/civil-war-timeline.htm" TargetMode="External"/><Relationship Id="rId3" Type="http://schemas.openxmlformats.org/officeDocument/2006/relationships/hyperlink" Target="http://www.americancivilwar.com" TargetMode="External"/><Relationship Id="rId4" Type="http://schemas.openxmlformats.org/officeDocument/2006/relationships/hyperlink" Target="http://www.nps.gov/abpp/battles/mo004.htm" TargetMode="External"/><Relationship Id="rId5" Type="http://schemas.openxmlformats.org/officeDocument/2006/relationships/hyperlink" Target="http://www.civilwar.org/battlefields/wilson-s-creek.html" TargetMode="External"/><Relationship Id="rId6" Type="http://schemas.openxmlformats.org/officeDocument/2006/relationships/hyperlink" Target="http://www.civilwaronthewesternborder.org/content/battle-Lexington" TargetMode="External"/><Relationship Id="rId7" Type="http://schemas.openxmlformats.org/officeDocument/2006/relationships/hyperlink" Target="http://www.civilwar.org/battlefields/fort-donelson.html" TargetMode="External"/><Relationship Id="rId8" Type="http://schemas.openxmlformats.org/officeDocument/2006/relationships/hyperlink" Target="http://www.civilwar.org/battlefields/shiloh.html" TargetMode="External"/><Relationship Id="rId9" Type="http://schemas.openxmlformats.org/officeDocument/2006/relationships/hyperlink" Target="http://www.dailykos.com" TargetMode="External"/><Relationship Id="rId10" Type="http://schemas.openxmlformats.org/officeDocument/2006/relationships/hyperlink" Target="http://www.thomaslegion.net"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www.archives.gov/exhibits/featured_documents/emancipation_proclamation/" TargetMode="External"/><Relationship Id="rId4" Type="http://schemas.openxmlformats.org/officeDocument/2006/relationships/hyperlink" Target="http://www.wach.com" TargetMode="External"/><Relationship Id="rId5" Type="http://schemas.openxmlformats.org/officeDocument/2006/relationships/hyperlink" Target="http://www.historyrocket.com/American-History/civil-war/Why-Did-The-North-Win-The-Civil-War.html" TargetMode="External"/><Relationship Id="rId6" Type="http://schemas.openxmlformats.org/officeDocument/2006/relationships/hyperlink" Target="http://commons.wikimedia.org/wiki/File:Second_Bull_Run_Aug29_1700.png" TargetMode="External"/><Relationship Id="rId7" Type="http://schemas.openxmlformats.org/officeDocument/2006/relationships/hyperlink" Target="http://en.wikipedia.org/wiki/First_Battle_of_Bull_Run%23/media/" TargetMode="External"/><Relationship Id="rId8" Type="http://schemas.openxmlformats.org/officeDocument/2006/relationships/hyperlink" Target="http://thomaslegion.net/battleofchancellorsvillebattlefieldpositions.html" TargetMode="External"/><Relationship Id="rId9" Type="http://schemas.openxmlformats.org/officeDocument/2006/relationships/hyperlink" Target="http://www.custermen.com/DixieBoys/FtPillow.htm" TargetMode="External"/><Relationship Id="rId10" Type="http://schemas.openxmlformats.org/officeDocument/2006/relationships/hyperlink" Target="http://www.bonps.org/wpr/wp-content/uploads/2011/03/Kay-pix-Mar11-054-copy.jpg" TargetMode="External"/><Relationship Id="rId11" Type="http://schemas.openxmlformats.org/officeDocument/2006/relationships/hyperlink" Target="http://commons.wikimedia.org/wiki/File:Petersburg_July30.png" TargetMode="External"/><Relationship Id="rId1" Type="http://schemas.openxmlformats.org/officeDocument/2006/relationships/slideLayout" Target="../slideLayouts/slideLayout2.xml"/><Relationship Id="rId2" Type="http://schemas.openxmlformats.org/officeDocument/2006/relationships/hyperlink" Target="http://www.en.wikipedia.org"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ivilwar.org/battlefields/bullrun.html?tab=facts" TargetMode="External"/><Relationship Id="rId4" Type="http://schemas.openxmlformats.org/officeDocument/2006/relationships/hyperlink" Target="http://www.civilwar.org/battlefields/petersburg-breakthrough.html" TargetMode="External"/><Relationship Id="rId5" Type="http://schemas.openxmlformats.org/officeDocument/2006/relationships/hyperlink" Target="http://www.civilwar.org/battlefields/second-manassas.html" TargetMode="External"/><Relationship Id="rId6" Type="http://schemas.openxmlformats.org/officeDocument/2006/relationships/hyperlink" Target="http://www.civilwar.org/battlefields/chancellorsville.html" TargetMode="External"/><Relationship Id="rId1" Type="http://schemas.openxmlformats.org/officeDocument/2006/relationships/slideLayout" Target="../slideLayouts/slideLayout2.xml"/><Relationship Id="rId2" Type="http://schemas.openxmlformats.org/officeDocument/2006/relationships/hyperlink" Target="http://www.civilwar.org/battlefields/nashville.html?tab=fa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368" y="423779"/>
            <a:ext cx="8419432" cy="1914144"/>
          </a:xfrm>
        </p:spPr>
        <p:txBody>
          <a:bodyPr/>
          <a:lstStyle/>
          <a:p>
            <a:pPr algn="ctr"/>
            <a:r>
              <a:rPr lang="en-US" dirty="0" smtClean="0"/>
              <a:t>Civil War Timeline 			(1861-1865)</a:t>
            </a:r>
            <a:br>
              <a:rPr lang="en-US" dirty="0" smtClean="0"/>
            </a:br>
            <a:endParaRPr lang="en-US" dirty="0"/>
          </a:p>
        </p:txBody>
      </p:sp>
      <p:sp>
        <p:nvSpPr>
          <p:cNvPr id="3" name="Subtitle 2"/>
          <p:cNvSpPr>
            <a:spLocks noGrp="1"/>
          </p:cNvSpPr>
          <p:nvPr>
            <p:ph type="subTitle" idx="1"/>
          </p:nvPr>
        </p:nvSpPr>
        <p:spPr>
          <a:xfrm>
            <a:off x="5122779" y="4291263"/>
            <a:ext cx="4021221" cy="2928720"/>
          </a:xfrm>
        </p:spPr>
        <p:txBody>
          <a:bodyPr>
            <a:normAutofit/>
          </a:bodyPr>
          <a:lstStyle/>
          <a:p>
            <a:pPr algn="ctr">
              <a:lnSpc>
                <a:spcPct val="120000"/>
              </a:lnSpc>
            </a:pPr>
            <a:r>
              <a:rPr lang="en-US" dirty="0" smtClean="0"/>
              <a:t>By:</a:t>
            </a:r>
          </a:p>
          <a:p>
            <a:pPr marL="342900" indent="-342900" algn="ctr">
              <a:lnSpc>
                <a:spcPct val="120000"/>
              </a:lnSpc>
              <a:buFont typeface="Arial"/>
              <a:buChar char="•"/>
            </a:pPr>
            <a:r>
              <a:rPr lang="en-US" dirty="0" smtClean="0"/>
              <a:t>Neel Balusa</a:t>
            </a:r>
          </a:p>
          <a:p>
            <a:pPr marL="342900" indent="-342900" algn="ctr">
              <a:lnSpc>
                <a:spcPct val="120000"/>
              </a:lnSpc>
              <a:buFont typeface="Arial"/>
              <a:buChar char="•"/>
            </a:pPr>
            <a:r>
              <a:rPr lang="en-US" dirty="0" smtClean="0"/>
              <a:t>Rohan Dharmadhikari</a:t>
            </a:r>
          </a:p>
          <a:p>
            <a:pPr marL="342900" indent="-342900" algn="ctr">
              <a:lnSpc>
                <a:spcPct val="120000"/>
              </a:lnSpc>
              <a:buFont typeface="Arial"/>
              <a:buChar char="•"/>
            </a:pPr>
            <a:r>
              <a:rPr lang="en-US" dirty="0" smtClean="0"/>
              <a:t>Vinay Deshmukh</a:t>
            </a:r>
          </a:p>
        </p:txBody>
      </p:sp>
      <p:sp>
        <p:nvSpPr>
          <p:cNvPr id="4" name="TextBox 3"/>
          <p:cNvSpPr txBox="1"/>
          <p:nvPr/>
        </p:nvSpPr>
        <p:spPr>
          <a:xfrm>
            <a:off x="6191250" y="2719917"/>
            <a:ext cx="2846917" cy="369332"/>
          </a:xfrm>
          <a:prstGeom prst="rect">
            <a:avLst/>
          </a:prstGeom>
          <a:noFill/>
        </p:spPr>
        <p:txBody>
          <a:bodyPr wrap="square" rtlCol="0">
            <a:spAutoFit/>
          </a:bodyPr>
          <a:lstStyle/>
          <a:p>
            <a:r>
              <a:rPr lang="en-US" dirty="0" smtClean="0"/>
              <a:t>* - Battles researched</a:t>
            </a:r>
            <a:endParaRPr lang="en-US" dirty="0"/>
          </a:p>
        </p:txBody>
      </p:sp>
    </p:spTree>
    <p:extLst>
      <p:ext uri="{BB962C8B-B14F-4D97-AF65-F5344CB8AC3E}">
        <p14:creationId xmlns:p14="http://schemas.microsoft.com/office/powerpoint/2010/main" val="42796627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battle_of_shiloh_7april1862.jpg"/>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08229" y="0"/>
            <a:ext cx="8542580" cy="6858000"/>
          </a:xfrm>
          <a:prstGeom prst="rect">
            <a:avLst/>
          </a:prstGeom>
        </p:spPr>
      </p:pic>
    </p:spTree>
    <p:extLst>
      <p:ext uri="{BB962C8B-B14F-4D97-AF65-F5344CB8AC3E}">
        <p14:creationId xmlns:p14="http://schemas.microsoft.com/office/powerpoint/2010/main" val="26561146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 Bull Run</a:t>
            </a:r>
          </a:p>
        </p:txBody>
      </p:sp>
      <p:sp>
        <p:nvSpPr>
          <p:cNvPr id="3" name="Content Placeholder 2"/>
          <p:cNvSpPr>
            <a:spLocks noGrp="1"/>
          </p:cNvSpPr>
          <p:nvPr>
            <p:ph idx="1"/>
          </p:nvPr>
        </p:nvSpPr>
        <p:spPr/>
        <p:txBody>
          <a:bodyPr/>
          <a:lstStyle/>
          <a:p>
            <a:r>
              <a:rPr lang="en-US" dirty="0"/>
              <a:t>August 28th Confederate General Stonewall Jackson attacked a lone Union division to cut of Union General Pope’s supply line.</a:t>
            </a:r>
          </a:p>
          <a:p>
            <a:r>
              <a:rPr lang="en-US" dirty="0"/>
              <a:t>Confederate Forces: 55,000; </a:t>
            </a:r>
          </a:p>
          <a:p>
            <a:r>
              <a:rPr lang="en-US" dirty="0"/>
              <a:t>Union Forces: 70,000</a:t>
            </a:r>
          </a:p>
          <a:p>
            <a:r>
              <a:rPr lang="en-US" dirty="0"/>
              <a:t>Confederate Casualties: 1,305</a:t>
            </a:r>
          </a:p>
          <a:p>
            <a:r>
              <a:rPr lang="en-US" dirty="0"/>
              <a:t>Union: Casualties: 1,716</a:t>
            </a:r>
          </a:p>
          <a:p>
            <a:endParaRPr lang="en-US" dirty="0"/>
          </a:p>
        </p:txBody>
      </p:sp>
      <p:sp>
        <p:nvSpPr>
          <p:cNvPr id="4" name="TextBox 3"/>
          <p:cNvSpPr txBox="1"/>
          <p:nvPr/>
        </p:nvSpPr>
        <p:spPr>
          <a:xfrm>
            <a:off x="6829248" y="194369"/>
            <a:ext cx="1671675"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59880157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econd_Bull_Run_Aug30_1600.png"/>
          <p:cNvPicPr>
            <a:picLocks noGrp="1" noChangeAspect="1"/>
          </p:cNvPicPr>
          <p:nvPr>
            <p:ph idx="1"/>
          </p:nvPr>
        </p:nvPicPr>
        <p:blipFill>
          <a:blip r:embed="rId2" cstate="print">
            <a:extLst>
              <a:ext uri="{28A0092B-C50C-407E-A947-70E740481C1C}">
                <a14:useLocalDpi xmlns:a14="http://schemas.microsoft.com/office/drawing/2010/main" val="0"/>
              </a:ext>
            </a:extLst>
          </a:blip>
          <a:srcRect t="14285" b="14285"/>
          <a:stretch>
            <a:fillRect/>
          </a:stretch>
        </p:blipFill>
        <p:spPr>
          <a:xfrm>
            <a:off x="24190" y="0"/>
            <a:ext cx="9119810" cy="6857999"/>
          </a:xfrm>
        </p:spPr>
      </p:pic>
    </p:spTree>
    <p:extLst>
      <p:ext uri="{BB962C8B-B14F-4D97-AF65-F5344CB8AC3E}">
        <p14:creationId xmlns:p14="http://schemas.microsoft.com/office/powerpoint/2010/main" val="423409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Antietam</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16</a:t>
            </a:r>
            <a:r>
              <a:rPr lang="en-US" baseline="30000" dirty="0" smtClean="0"/>
              <a:t>th</a:t>
            </a:r>
            <a:r>
              <a:rPr lang="en-US" dirty="0" smtClean="0"/>
              <a:t>-18</a:t>
            </a:r>
            <a:r>
              <a:rPr lang="en-US" baseline="30000" dirty="0" smtClean="0"/>
              <a:t>th-</a:t>
            </a:r>
            <a:r>
              <a:rPr lang="en-US" dirty="0" smtClean="0"/>
              <a:t> Forces: 131,000</a:t>
            </a:r>
            <a:endParaRPr lang="en-US" dirty="0"/>
          </a:p>
          <a:p>
            <a:pPr lvl="1"/>
            <a:r>
              <a:rPr lang="en-US" dirty="0" smtClean="0"/>
              <a:t>Confederate: 45,000</a:t>
            </a:r>
          </a:p>
          <a:p>
            <a:pPr lvl="1"/>
            <a:r>
              <a:rPr lang="en-US" dirty="0" smtClean="0"/>
              <a:t>Union: 87,000</a:t>
            </a:r>
          </a:p>
          <a:p>
            <a:r>
              <a:rPr lang="en-US" dirty="0" smtClean="0"/>
              <a:t>Generals:</a:t>
            </a:r>
            <a:endParaRPr lang="en-US" dirty="0"/>
          </a:p>
          <a:p>
            <a:pPr lvl="1"/>
            <a:r>
              <a:rPr lang="en-US" dirty="0" smtClean="0"/>
              <a:t>Confederate: Robert E. Lee</a:t>
            </a:r>
          </a:p>
          <a:p>
            <a:pPr lvl="1"/>
            <a:r>
              <a:rPr lang="en-US" dirty="0" smtClean="0"/>
              <a:t>Union: </a:t>
            </a:r>
            <a:r>
              <a:rPr lang="en-US" dirty="0"/>
              <a:t>G</a:t>
            </a:r>
            <a:r>
              <a:rPr lang="en-US" dirty="0" smtClean="0"/>
              <a:t>eorge B. McClellan</a:t>
            </a:r>
          </a:p>
          <a:p>
            <a:r>
              <a:rPr lang="en-US" dirty="0" smtClean="0"/>
              <a:t>Casualties</a:t>
            </a:r>
            <a:endParaRPr lang="en-US" dirty="0"/>
          </a:p>
          <a:p>
            <a:pPr lvl="1"/>
            <a:r>
              <a:rPr lang="en-US" dirty="0"/>
              <a:t>Confederate: </a:t>
            </a:r>
            <a:r>
              <a:rPr lang="en-US" dirty="0" smtClean="0"/>
              <a:t>10,316</a:t>
            </a:r>
            <a:endParaRPr lang="en-US" dirty="0"/>
          </a:p>
          <a:p>
            <a:pPr lvl="1"/>
            <a:r>
              <a:rPr lang="en-US" dirty="0"/>
              <a:t>Union: </a:t>
            </a:r>
            <a:r>
              <a:rPr lang="en-US" dirty="0" smtClean="0"/>
              <a:t>12,401</a:t>
            </a:r>
            <a:endParaRPr lang="en-US" dirty="0"/>
          </a:p>
          <a:p>
            <a:pPr marL="457200" lvl="1" indent="0">
              <a:buNone/>
            </a:pPr>
            <a:endParaRPr lang="en-US" dirty="0" smtClean="0"/>
          </a:p>
          <a:p>
            <a:pPr lvl="1"/>
            <a:endParaRPr lang="en-US" dirty="0"/>
          </a:p>
          <a:p>
            <a:pPr lvl="1"/>
            <a:endParaRPr lang="en-US" dirty="0"/>
          </a:p>
          <a:p>
            <a:pPr lvl="1"/>
            <a:endParaRPr lang="en-US" dirty="0" smtClean="0"/>
          </a:p>
          <a:p>
            <a:pPr marL="457200" lvl="1" indent="0">
              <a:buNone/>
            </a:pPr>
            <a:endParaRPr lang="en-US" dirty="0"/>
          </a:p>
        </p:txBody>
      </p:sp>
      <p:sp>
        <p:nvSpPr>
          <p:cNvPr id="4" name="TextBox 3"/>
          <p:cNvSpPr txBox="1"/>
          <p:nvPr/>
        </p:nvSpPr>
        <p:spPr>
          <a:xfrm>
            <a:off x="6246105" y="103664"/>
            <a:ext cx="2280736"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18859165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4-25 at 2.24.29 PM.png"/>
          <p:cNvPicPr>
            <a:picLocks noChangeAspect="1"/>
          </p:cNvPicPr>
          <p:nvPr/>
        </p:nvPicPr>
        <p:blipFill>
          <a:blip r:embed="rId2">
            <a:extLst>
              <a:ext uri="{BEBA8EAE-BF5A-486C-A8C5-ECC9F3942E4B}">
                <a14:imgProps xmlns:a14="http://schemas.microsoft.com/office/drawing/2010/main">
                  <a14:imgLayer r:embed="rId3">
                    <a14:imgEffect>
                      <a14:colorTemperature colorTemp="5300"/>
                    </a14:imgEffect>
                  </a14:imgLayer>
                </a14:imgProps>
              </a:ext>
              <a:ext uri="{28A0092B-C50C-407E-A947-70E740481C1C}">
                <a14:useLocalDpi xmlns:a14="http://schemas.microsoft.com/office/drawing/2010/main" val="0"/>
              </a:ext>
            </a:extLst>
          </a:blip>
          <a:stretch>
            <a:fillRect/>
          </a:stretch>
        </p:blipFill>
        <p:spPr>
          <a:xfrm>
            <a:off x="0" y="-25591"/>
            <a:ext cx="9144000" cy="6883591"/>
          </a:xfrm>
          <a:prstGeom prst="rect">
            <a:avLst/>
          </a:prstGeom>
        </p:spPr>
      </p:pic>
    </p:spTree>
    <p:extLst>
      <p:ext uri="{BB962C8B-B14F-4D97-AF65-F5344CB8AC3E}">
        <p14:creationId xmlns:p14="http://schemas.microsoft.com/office/powerpoint/2010/main" val="3539370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Fredericksburg</a:t>
            </a:r>
          </a:p>
        </p:txBody>
      </p:sp>
      <p:sp>
        <p:nvSpPr>
          <p:cNvPr id="3" name="Content Placeholder 2"/>
          <p:cNvSpPr>
            <a:spLocks noGrp="1"/>
          </p:cNvSpPr>
          <p:nvPr>
            <p:ph idx="1"/>
          </p:nvPr>
        </p:nvSpPr>
        <p:spPr/>
        <p:txBody>
          <a:bodyPr>
            <a:normAutofit lnSpcReduction="10000"/>
          </a:bodyPr>
          <a:lstStyle/>
          <a:p>
            <a:r>
              <a:rPr lang="en-US" dirty="0"/>
              <a:t>December 11-15 Total Forces: 172,504</a:t>
            </a:r>
          </a:p>
          <a:p>
            <a:pPr lvl="1"/>
            <a:r>
              <a:rPr lang="en-US" dirty="0"/>
              <a:t>Confederates: 72,947 </a:t>
            </a:r>
          </a:p>
          <a:p>
            <a:pPr lvl="1"/>
            <a:r>
              <a:rPr lang="en-US" dirty="0"/>
              <a:t>Union </a:t>
            </a:r>
            <a:r>
              <a:rPr lang="en-US" dirty="0" smtClean="0"/>
              <a:t>100,007</a:t>
            </a:r>
          </a:p>
          <a:p>
            <a:r>
              <a:rPr lang="en-US" dirty="0" smtClean="0"/>
              <a:t>Generals</a:t>
            </a:r>
          </a:p>
          <a:p>
            <a:pPr lvl="1"/>
            <a:r>
              <a:rPr lang="en-US" dirty="0" smtClean="0"/>
              <a:t>Confederates: Robert E. Lee</a:t>
            </a:r>
          </a:p>
          <a:p>
            <a:pPr lvl="1"/>
            <a:r>
              <a:rPr lang="en-US" dirty="0" smtClean="0"/>
              <a:t>Union: Ambrose E. Burnside</a:t>
            </a:r>
          </a:p>
          <a:p>
            <a:r>
              <a:rPr lang="en-US" dirty="0" smtClean="0"/>
              <a:t>Casualties</a:t>
            </a:r>
          </a:p>
          <a:p>
            <a:pPr lvl="1"/>
            <a:r>
              <a:rPr lang="en-US" dirty="0" smtClean="0"/>
              <a:t>Confederates: 4,576</a:t>
            </a:r>
          </a:p>
          <a:p>
            <a:pPr lvl="1"/>
            <a:r>
              <a:rPr lang="en-US" dirty="0" smtClean="0"/>
              <a:t>Union: 13,353</a:t>
            </a:r>
            <a:endParaRPr lang="en-US" dirty="0"/>
          </a:p>
          <a:p>
            <a:pPr marL="0" indent="0">
              <a:buNone/>
            </a:pPr>
            <a:endParaRPr lang="en-US" dirty="0"/>
          </a:p>
          <a:p>
            <a:pPr marL="457200" lvl="1" indent="0">
              <a:buNone/>
            </a:pPr>
            <a:endParaRPr lang="en-US" dirty="0"/>
          </a:p>
          <a:p>
            <a:pPr marL="457200" lvl="1" indent="0">
              <a:buNone/>
            </a:pPr>
            <a:endParaRPr lang="en-US" dirty="0"/>
          </a:p>
          <a:p>
            <a:pPr marL="0" indent="0">
              <a:buNone/>
            </a:pPr>
            <a:endParaRPr lang="en-US" dirty="0" smtClean="0"/>
          </a:p>
        </p:txBody>
      </p:sp>
      <p:sp>
        <p:nvSpPr>
          <p:cNvPr id="4" name="TextBox 3"/>
          <p:cNvSpPr txBox="1"/>
          <p:nvPr/>
        </p:nvSpPr>
        <p:spPr>
          <a:xfrm>
            <a:off x="7062505" y="207327"/>
            <a:ext cx="1438418"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19248505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4975" b="14975"/>
          <a:stretch>
            <a:fillRect/>
          </a:stretch>
        </p:blipFill>
        <p:spPr>
          <a:xfrm>
            <a:off x="0" y="0"/>
            <a:ext cx="9140218" cy="6858000"/>
          </a:xfrm>
        </p:spPr>
      </p:pic>
    </p:spTree>
    <p:extLst>
      <p:ext uri="{BB962C8B-B14F-4D97-AF65-F5344CB8AC3E}">
        <p14:creationId xmlns:p14="http://schemas.microsoft.com/office/powerpoint/2010/main" val="2598800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1863</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Emancipation Proclamation*</a:t>
            </a:r>
          </a:p>
          <a:p>
            <a:r>
              <a:rPr lang="en-US" dirty="0" smtClean="0"/>
              <a:t>Chancellorsville*</a:t>
            </a:r>
          </a:p>
          <a:p>
            <a:r>
              <a:rPr lang="en-US" dirty="0" smtClean="0"/>
              <a:t>Second Winchester</a:t>
            </a:r>
          </a:p>
          <a:p>
            <a:r>
              <a:rPr lang="en-US" dirty="0" smtClean="0"/>
              <a:t>Gettysburg*</a:t>
            </a:r>
          </a:p>
          <a:p>
            <a:r>
              <a:rPr lang="en-US" dirty="0" smtClean="0"/>
              <a:t>Vicksburg Captured July 4</a:t>
            </a:r>
            <a:r>
              <a:rPr lang="en-US" baseline="30000" dirty="0" smtClean="0"/>
              <a:t>th*</a:t>
            </a:r>
            <a:endParaRPr lang="en-US" dirty="0" smtClean="0"/>
          </a:p>
          <a:p>
            <a:r>
              <a:rPr lang="en-US" dirty="0" smtClean="0"/>
              <a:t>Draft riots</a:t>
            </a:r>
          </a:p>
          <a:p>
            <a:r>
              <a:rPr lang="en-US" dirty="0" smtClean="0"/>
              <a:t>Chattanooga </a:t>
            </a:r>
          </a:p>
          <a:p>
            <a:r>
              <a:rPr lang="en-US" dirty="0" smtClean="0"/>
              <a:t>Chickamauga* </a:t>
            </a:r>
          </a:p>
          <a:p>
            <a:r>
              <a:rPr lang="en-US" dirty="0" smtClean="0"/>
              <a:t>Knoxville </a:t>
            </a:r>
          </a:p>
          <a:p>
            <a:endParaRPr lang="en-US" dirty="0"/>
          </a:p>
        </p:txBody>
      </p:sp>
    </p:spTree>
    <p:extLst>
      <p:ext uri="{BB962C8B-B14F-4D97-AF65-F5344CB8AC3E}">
        <p14:creationId xmlns:p14="http://schemas.microsoft.com/office/powerpoint/2010/main" val="279261432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Emancipation Proclamation</a:t>
            </a:r>
          </a:p>
        </p:txBody>
      </p:sp>
      <p:sp>
        <p:nvSpPr>
          <p:cNvPr id="4" name="TextBox 3"/>
          <p:cNvSpPr txBox="1"/>
          <p:nvPr/>
        </p:nvSpPr>
        <p:spPr>
          <a:xfrm>
            <a:off x="6953250" y="95250"/>
            <a:ext cx="1481667" cy="369332"/>
          </a:xfrm>
          <a:prstGeom prst="rect">
            <a:avLst/>
          </a:prstGeom>
          <a:noFill/>
        </p:spPr>
        <p:txBody>
          <a:bodyPr wrap="square" rtlCol="0">
            <a:spAutoFit/>
          </a:bodyPr>
          <a:lstStyle/>
          <a:p>
            <a:r>
              <a:rPr lang="en-US" dirty="0" smtClean="0"/>
              <a:t>-Vinay</a:t>
            </a:r>
            <a:endParaRPr lang="en-US" dirty="0"/>
          </a:p>
        </p:txBody>
      </p:sp>
      <p:pic>
        <p:nvPicPr>
          <p:cNvPr id="6" name="Picture 5" descr="EmancipationProclamationMGN.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37" y="1649057"/>
            <a:ext cx="6096000" cy="4572000"/>
          </a:xfrm>
          <a:prstGeom prst="rect">
            <a:avLst/>
          </a:prstGeom>
        </p:spPr>
      </p:pic>
    </p:spTree>
    <p:extLst>
      <p:ext uri="{BB962C8B-B14F-4D97-AF65-F5344CB8AC3E}">
        <p14:creationId xmlns:p14="http://schemas.microsoft.com/office/powerpoint/2010/main" val="95438543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Chancellorsville</a:t>
            </a:r>
          </a:p>
        </p:txBody>
      </p:sp>
      <p:sp>
        <p:nvSpPr>
          <p:cNvPr id="3" name="Content Placeholder 2"/>
          <p:cNvSpPr>
            <a:spLocks noGrp="1"/>
          </p:cNvSpPr>
          <p:nvPr>
            <p:ph idx="1"/>
          </p:nvPr>
        </p:nvSpPr>
        <p:spPr>
          <a:xfrm>
            <a:off x="254000" y="1371600"/>
            <a:ext cx="8648095" cy="5292876"/>
          </a:xfrm>
        </p:spPr>
        <p:txBody>
          <a:bodyPr>
            <a:normAutofit fontScale="85000" lnSpcReduction="20000"/>
          </a:bodyPr>
          <a:lstStyle/>
          <a:p>
            <a:r>
              <a:rPr lang="en-US" dirty="0"/>
              <a:t>April 30th to May 6th</a:t>
            </a:r>
          </a:p>
          <a:p>
            <a:r>
              <a:rPr lang="en-US" dirty="0"/>
              <a:t>Commanding Officers</a:t>
            </a:r>
          </a:p>
          <a:p>
            <a:r>
              <a:rPr lang="en-US" dirty="0"/>
              <a:t>Union General Joseph Hooker</a:t>
            </a:r>
          </a:p>
          <a:p>
            <a:r>
              <a:rPr lang="en-US" dirty="0"/>
              <a:t>Confederate General Robert E. Lee and Stonewall Jackson</a:t>
            </a:r>
          </a:p>
          <a:p>
            <a:r>
              <a:rPr lang="en-US" dirty="0"/>
              <a:t>In an astonishing turn of events, friendly fire from the Confederate Forces, Stonewall Jackson is shot and dies of Pneumonia 6 days later.</a:t>
            </a:r>
          </a:p>
          <a:p>
            <a:r>
              <a:rPr lang="en-US" dirty="0"/>
              <a:t>Lee’s greatest bittersweet victory.</a:t>
            </a:r>
          </a:p>
          <a:p>
            <a:r>
              <a:rPr lang="en-US" dirty="0"/>
              <a:t>Rebels Engaged: 57,352</a:t>
            </a:r>
          </a:p>
          <a:p>
            <a:r>
              <a:rPr lang="en-US" dirty="0"/>
              <a:t>Yankees Engaged: 97,382</a:t>
            </a:r>
          </a:p>
          <a:p>
            <a:r>
              <a:rPr lang="en-US" dirty="0"/>
              <a:t>Rebel Casualties: 1,724</a:t>
            </a:r>
          </a:p>
          <a:p>
            <a:r>
              <a:rPr lang="en-US" dirty="0"/>
              <a:t>Yankee Casualties: 1,694</a:t>
            </a:r>
          </a:p>
          <a:p>
            <a:endParaRPr lang="en-US" dirty="0"/>
          </a:p>
        </p:txBody>
      </p:sp>
      <p:sp>
        <p:nvSpPr>
          <p:cNvPr id="4" name="TextBox 3"/>
          <p:cNvSpPr txBox="1"/>
          <p:nvPr/>
        </p:nvSpPr>
        <p:spPr>
          <a:xfrm>
            <a:off x="7239000" y="275167"/>
            <a:ext cx="1555750" cy="381000"/>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48808702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in 1861</a:t>
            </a:r>
            <a:endParaRPr lang="en-US" dirty="0"/>
          </a:p>
        </p:txBody>
      </p:sp>
      <p:sp>
        <p:nvSpPr>
          <p:cNvPr id="3" name="Content Placeholder 2"/>
          <p:cNvSpPr>
            <a:spLocks noGrp="1"/>
          </p:cNvSpPr>
          <p:nvPr>
            <p:ph idx="1"/>
          </p:nvPr>
        </p:nvSpPr>
        <p:spPr/>
        <p:txBody>
          <a:bodyPr/>
          <a:lstStyle/>
          <a:p>
            <a:pPr>
              <a:lnSpc>
                <a:spcPct val="150000"/>
              </a:lnSpc>
            </a:pPr>
            <a:r>
              <a:rPr lang="en-US" dirty="0" smtClean="0"/>
              <a:t>Fort Sumter* </a:t>
            </a:r>
          </a:p>
          <a:p>
            <a:pPr>
              <a:lnSpc>
                <a:spcPct val="150000"/>
              </a:lnSpc>
            </a:pPr>
            <a:r>
              <a:rPr lang="en-US" dirty="0" smtClean="0"/>
              <a:t>Bull run/</a:t>
            </a:r>
            <a:r>
              <a:rPr lang="en-US" dirty="0"/>
              <a:t>F</a:t>
            </a:r>
            <a:r>
              <a:rPr lang="en-US" dirty="0" smtClean="0"/>
              <a:t>irst Manassas</a:t>
            </a:r>
            <a:r>
              <a:rPr lang="en-US" dirty="0" smtClean="0"/>
              <a:t>*</a:t>
            </a:r>
          </a:p>
          <a:p>
            <a:pPr>
              <a:lnSpc>
                <a:spcPct val="150000"/>
              </a:lnSpc>
            </a:pPr>
            <a:r>
              <a:rPr lang="en-US" dirty="0" smtClean="0"/>
              <a:t>Fort Washington</a:t>
            </a:r>
            <a:endParaRPr lang="en-US" dirty="0" smtClean="0"/>
          </a:p>
          <a:p>
            <a:pPr>
              <a:lnSpc>
                <a:spcPct val="150000"/>
              </a:lnSpc>
            </a:pPr>
            <a:r>
              <a:rPr lang="en-US" dirty="0" smtClean="0"/>
              <a:t>Wilson Creek</a:t>
            </a:r>
          </a:p>
          <a:p>
            <a:pPr>
              <a:lnSpc>
                <a:spcPct val="150000"/>
              </a:lnSpc>
            </a:pPr>
            <a:r>
              <a:rPr lang="en-US" dirty="0" smtClean="0"/>
              <a:t>Lexington</a:t>
            </a:r>
            <a:r>
              <a:rPr lang="en-US" dirty="0" smtClean="0"/>
              <a:t>*</a:t>
            </a:r>
            <a:endParaRPr lang="en-US" dirty="0"/>
          </a:p>
        </p:txBody>
      </p:sp>
    </p:spTree>
    <p:extLst>
      <p:ext uri="{BB962C8B-B14F-4D97-AF65-F5344CB8AC3E}">
        <p14:creationId xmlns:p14="http://schemas.microsoft.com/office/powerpoint/2010/main" val="39151594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Gettysburg</a:t>
            </a:r>
          </a:p>
        </p:txBody>
      </p:sp>
      <p:sp>
        <p:nvSpPr>
          <p:cNvPr id="3" name="Content Placeholder 2"/>
          <p:cNvSpPr>
            <a:spLocks noGrp="1"/>
          </p:cNvSpPr>
          <p:nvPr>
            <p:ph idx="1"/>
          </p:nvPr>
        </p:nvSpPr>
        <p:spPr/>
        <p:txBody>
          <a:bodyPr>
            <a:normAutofit lnSpcReduction="10000"/>
          </a:bodyPr>
          <a:lstStyle/>
          <a:p>
            <a:r>
              <a:rPr lang="en-US" dirty="0" smtClean="0"/>
              <a:t>July 1-3 Total forces engaged: 165,620</a:t>
            </a:r>
          </a:p>
          <a:p>
            <a:pPr lvl="1"/>
            <a:r>
              <a:rPr lang="en-US" dirty="0" smtClean="0"/>
              <a:t>Confederates: 71,699</a:t>
            </a:r>
          </a:p>
          <a:p>
            <a:pPr lvl="1"/>
            <a:r>
              <a:rPr lang="en-US" dirty="0" smtClean="0"/>
              <a:t>Union: 93,921</a:t>
            </a:r>
          </a:p>
          <a:p>
            <a:r>
              <a:rPr lang="en-US" dirty="0" smtClean="0"/>
              <a:t>Generals</a:t>
            </a:r>
          </a:p>
          <a:p>
            <a:pPr lvl="1"/>
            <a:r>
              <a:rPr lang="en-US" dirty="0" smtClean="0"/>
              <a:t>Confederates: Robert E. Lee</a:t>
            </a:r>
          </a:p>
          <a:p>
            <a:pPr lvl="1"/>
            <a:r>
              <a:rPr lang="en-US" dirty="0" smtClean="0"/>
              <a:t>Union: George G. Meade</a:t>
            </a:r>
          </a:p>
          <a:p>
            <a:r>
              <a:rPr lang="en-US" dirty="0" smtClean="0"/>
              <a:t>Casualties: 51,112</a:t>
            </a:r>
          </a:p>
          <a:p>
            <a:pPr lvl="1"/>
            <a:r>
              <a:rPr lang="en-US" dirty="0" smtClean="0"/>
              <a:t>Confederates: 28,063</a:t>
            </a:r>
          </a:p>
          <a:p>
            <a:pPr lvl="1"/>
            <a:r>
              <a:rPr lang="en-US" dirty="0" smtClean="0"/>
              <a:t>Union: 23,049</a:t>
            </a:r>
            <a:endParaRPr lang="en-US" dirty="0"/>
          </a:p>
        </p:txBody>
      </p:sp>
      <p:sp>
        <p:nvSpPr>
          <p:cNvPr id="5" name="TextBox 4"/>
          <p:cNvSpPr txBox="1"/>
          <p:nvPr/>
        </p:nvSpPr>
        <p:spPr>
          <a:xfrm>
            <a:off x="6921500" y="243417"/>
            <a:ext cx="1672167"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47054295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Pickets Charge</a:t>
            </a:r>
            <a:endParaRPr lang="en-US" dirty="0"/>
          </a:p>
        </p:txBody>
      </p:sp>
      <p:pic>
        <p:nvPicPr>
          <p:cNvPr id="4" name="Content Placeholder 3"/>
          <p:cNvPicPr>
            <a:picLocks noGrp="1" noChangeAspect="1"/>
          </p:cNvPicPr>
          <p:nvPr>
            <p:ph idx="1"/>
          </p:nvPr>
        </p:nvPicPr>
        <p:blipFill>
          <a:blip r:embed="rId2"/>
          <a:srcRect t="22270" b="22270"/>
          <a:stretch>
            <a:fillRect/>
          </a:stretch>
        </p:blipFill>
        <p:spPr/>
      </p:pic>
    </p:spTree>
    <p:extLst>
      <p:ext uri="{BB962C8B-B14F-4D97-AF65-F5344CB8AC3E}">
        <p14:creationId xmlns:p14="http://schemas.microsoft.com/office/powerpoint/2010/main" val="2886312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Vicksburg </a:t>
            </a:r>
            <a:r>
              <a:rPr lang="en-US" dirty="0" smtClean="0"/>
              <a:t>Captured </a:t>
            </a:r>
            <a:endParaRPr lang="en-US" dirty="0"/>
          </a:p>
        </p:txBody>
      </p:sp>
      <p:sp>
        <p:nvSpPr>
          <p:cNvPr id="3" name="Content Placeholder 2"/>
          <p:cNvSpPr>
            <a:spLocks noGrp="1"/>
          </p:cNvSpPr>
          <p:nvPr>
            <p:ph idx="1"/>
          </p:nvPr>
        </p:nvSpPr>
        <p:spPr/>
        <p:txBody>
          <a:bodyPr>
            <a:normAutofit fontScale="85000" lnSpcReduction="20000"/>
          </a:bodyPr>
          <a:lstStyle/>
          <a:p>
            <a:pPr>
              <a:lnSpc>
                <a:spcPct val="120000"/>
              </a:lnSpc>
            </a:pPr>
            <a:r>
              <a:rPr lang="en-US" sz="2800" dirty="0" smtClean="0"/>
              <a:t>May 18 – July 4</a:t>
            </a:r>
            <a:r>
              <a:rPr lang="en-US" sz="2800" baseline="30000" dirty="0" smtClean="0"/>
              <a:t>th</a:t>
            </a:r>
            <a:r>
              <a:rPr lang="en-US" sz="2800" dirty="0" smtClean="0"/>
              <a:t> Total Forces: 110,000</a:t>
            </a:r>
          </a:p>
          <a:p>
            <a:pPr lvl="1">
              <a:lnSpc>
                <a:spcPct val="120000"/>
              </a:lnSpc>
            </a:pPr>
            <a:r>
              <a:rPr lang="en-US" dirty="0" smtClean="0"/>
              <a:t>Confederates: 33,000</a:t>
            </a:r>
          </a:p>
          <a:p>
            <a:pPr lvl="1">
              <a:lnSpc>
                <a:spcPct val="120000"/>
              </a:lnSpc>
            </a:pPr>
            <a:r>
              <a:rPr lang="en-US" dirty="0" smtClean="0"/>
              <a:t>Union: 77,000</a:t>
            </a:r>
          </a:p>
          <a:p>
            <a:pPr>
              <a:lnSpc>
                <a:spcPct val="120000"/>
              </a:lnSpc>
            </a:pPr>
            <a:r>
              <a:rPr lang="en-US" sz="2800" dirty="0" smtClean="0"/>
              <a:t>Generals</a:t>
            </a:r>
            <a:endParaRPr lang="en-US" sz="2800" dirty="0"/>
          </a:p>
          <a:p>
            <a:pPr lvl="1">
              <a:lnSpc>
                <a:spcPct val="120000"/>
              </a:lnSpc>
            </a:pPr>
            <a:r>
              <a:rPr lang="en-US" dirty="0"/>
              <a:t>Confederates: </a:t>
            </a:r>
            <a:r>
              <a:rPr lang="en-US" dirty="0" smtClean="0"/>
              <a:t>John C. Pemberton</a:t>
            </a:r>
            <a:endParaRPr lang="en-US" dirty="0"/>
          </a:p>
          <a:p>
            <a:pPr lvl="1">
              <a:lnSpc>
                <a:spcPct val="120000"/>
              </a:lnSpc>
            </a:pPr>
            <a:r>
              <a:rPr lang="en-US" dirty="0"/>
              <a:t>Union: </a:t>
            </a:r>
            <a:r>
              <a:rPr lang="en-US" dirty="0" smtClean="0"/>
              <a:t>Ulysses S. Grant</a:t>
            </a:r>
            <a:endParaRPr lang="en-US" dirty="0"/>
          </a:p>
          <a:p>
            <a:pPr>
              <a:lnSpc>
                <a:spcPct val="120000"/>
              </a:lnSpc>
            </a:pPr>
            <a:r>
              <a:rPr lang="en-US" sz="2800" smtClean="0"/>
              <a:t>Casualties</a:t>
            </a:r>
            <a:endParaRPr lang="en-US" sz="2800" dirty="0"/>
          </a:p>
          <a:p>
            <a:pPr lvl="1">
              <a:lnSpc>
                <a:spcPct val="120000"/>
              </a:lnSpc>
            </a:pPr>
            <a:r>
              <a:rPr lang="en-US" dirty="0"/>
              <a:t>Confederates: </a:t>
            </a:r>
            <a:r>
              <a:rPr lang="en-US" dirty="0" smtClean="0"/>
              <a:t>32,492</a:t>
            </a:r>
          </a:p>
          <a:p>
            <a:pPr lvl="1">
              <a:lnSpc>
                <a:spcPct val="120000"/>
              </a:lnSpc>
            </a:pPr>
            <a:r>
              <a:rPr lang="en-US" dirty="0" smtClean="0"/>
              <a:t>Union</a:t>
            </a:r>
            <a:r>
              <a:rPr lang="en-US" dirty="0"/>
              <a:t>: </a:t>
            </a:r>
            <a:r>
              <a:rPr lang="en-US" dirty="0" smtClean="0"/>
              <a:t>4,910</a:t>
            </a:r>
            <a:endParaRPr lang="en-US" dirty="0"/>
          </a:p>
          <a:p>
            <a:pPr lvl="1">
              <a:lnSpc>
                <a:spcPct val="120000"/>
              </a:lnSpc>
            </a:pPr>
            <a:endParaRPr lang="en-US" dirty="0"/>
          </a:p>
          <a:p>
            <a:pPr marL="457200" lvl="1" indent="0">
              <a:lnSpc>
                <a:spcPct val="120000"/>
              </a:lnSpc>
              <a:buNone/>
            </a:pPr>
            <a:endParaRPr lang="en-US" dirty="0" smtClean="0"/>
          </a:p>
        </p:txBody>
      </p:sp>
      <p:sp>
        <p:nvSpPr>
          <p:cNvPr id="4" name="TextBox 3"/>
          <p:cNvSpPr txBox="1"/>
          <p:nvPr/>
        </p:nvSpPr>
        <p:spPr>
          <a:xfrm>
            <a:off x="7249583" y="169333"/>
            <a:ext cx="1344084"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762890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27857" b="27857"/>
          <a:stretch>
            <a:fillRect/>
          </a:stretch>
        </p:blipFill>
        <p:spPr>
          <a:xfrm>
            <a:off x="14718" y="0"/>
            <a:ext cx="9129282" cy="6858000"/>
          </a:xfrm>
        </p:spPr>
      </p:pic>
    </p:spTree>
    <p:extLst>
      <p:ext uri="{BB962C8B-B14F-4D97-AF65-F5344CB8AC3E}">
        <p14:creationId xmlns:p14="http://schemas.microsoft.com/office/powerpoint/2010/main" val="369480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Chickamauga</a:t>
            </a:r>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smtClean="0"/>
              <a:t>-20</a:t>
            </a:r>
            <a:r>
              <a:rPr lang="en-US" baseline="30000" dirty="0" smtClean="0"/>
              <a:t>th</a:t>
            </a:r>
            <a:r>
              <a:rPr lang="en-US" dirty="0" smtClean="0"/>
              <a:t>: 125,000 total soldiers</a:t>
            </a:r>
          </a:p>
          <a:p>
            <a:pPr lvl="1"/>
            <a:r>
              <a:rPr lang="en-US" dirty="0"/>
              <a:t>Confederate: 65,000</a:t>
            </a:r>
          </a:p>
          <a:p>
            <a:pPr lvl="1"/>
            <a:r>
              <a:rPr lang="en-US" dirty="0"/>
              <a:t>Union: </a:t>
            </a:r>
            <a:r>
              <a:rPr lang="en-US" dirty="0" smtClean="0"/>
              <a:t>60,000</a:t>
            </a:r>
            <a:endParaRPr lang="en-US" dirty="0"/>
          </a:p>
          <a:p>
            <a:r>
              <a:rPr lang="en-US" dirty="0" smtClean="0"/>
              <a:t>Generals:</a:t>
            </a:r>
          </a:p>
          <a:p>
            <a:pPr lvl="1"/>
            <a:r>
              <a:rPr lang="en-US" dirty="0" smtClean="0"/>
              <a:t>Confederate: Braxton Bragg</a:t>
            </a:r>
          </a:p>
          <a:p>
            <a:pPr lvl="1"/>
            <a:r>
              <a:rPr lang="en-US" dirty="0" smtClean="0"/>
              <a:t>Union: William S. Rosecrams</a:t>
            </a:r>
          </a:p>
          <a:p>
            <a:r>
              <a:rPr lang="en-US" dirty="0" smtClean="0"/>
              <a:t>Casualties</a:t>
            </a:r>
            <a:endParaRPr lang="en-US" dirty="0"/>
          </a:p>
          <a:p>
            <a:pPr lvl="1"/>
            <a:r>
              <a:rPr lang="en-US" dirty="0"/>
              <a:t>Union: </a:t>
            </a:r>
            <a:r>
              <a:rPr lang="en-US" dirty="0" smtClean="0"/>
              <a:t>60,000</a:t>
            </a:r>
          </a:p>
          <a:p>
            <a:pPr lvl="1"/>
            <a:r>
              <a:rPr lang="en-US" smtClean="0"/>
              <a:t>Confederates: 65,000</a:t>
            </a:r>
            <a:endParaRPr lang="en-US" dirty="0"/>
          </a:p>
          <a:p>
            <a:pPr lvl="1"/>
            <a:endParaRPr lang="en-US" dirty="0"/>
          </a:p>
          <a:p>
            <a:pPr lvl="1"/>
            <a:endParaRPr lang="en-US" dirty="0" smtClean="0"/>
          </a:p>
          <a:p>
            <a:pPr lvl="1"/>
            <a:endParaRPr lang="en-US" dirty="0"/>
          </a:p>
          <a:p>
            <a:pPr lvl="1"/>
            <a:endParaRPr lang="en-US" dirty="0"/>
          </a:p>
        </p:txBody>
      </p:sp>
      <p:sp>
        <p:nvSpPr>
          <p:cNvPr id="4" name="TextBox 3"/>
          <p:cNvSpPr txBox="1"/>
          <p:nvPr/>
        </p:nvSpPr>
        <p:spPr>
          <a:xfrm>
            <a:off x="7249583" y="211667"/>
            <a:ext cx="155575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7368605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1864</a:t>
            </a:r>
            <a:endParaRPr lang="en-US" dirty="0"/>
          </a:p>
        </p:txBody>
      </p:sp>
      <p:sp>
        <p:nvSpPr>
          <p:cNvPr id="3" name="Content Placeholder 2"/>
          <p:cNvSpPr>
            <a:spLocks noGrp="1"/>
          </p:cNvSpPr>
          <p:nvPr>
            <p:ph idx="1"/>
          </p:nvPr>
        </p:nvSpPr>
        <p:spPr>
          <a:xfrm>
            <a:off x="234022" y="1735138"/>
            <a:ext cx="4358531" cy="3968994"/>
          </a:xfrm>
        </p:spPr>
        <p:txBody>
          <a:bodyPr>
            <a:normAutofit fontScale="85000" lnSpcReduction="20000"/>
          </a:bodyPr>
          <a:lstStyle/>
          <a:p>
            <a:r>
              <a:rPr lang="en-US" dirty="0"/>
              <a:t>M</a:t>
            </a:r>
            <a:r>
              <a:rPr lang="en-US" dirty="0" smtClean="0"/>
              <a:t>eridian</a:t>
            </a:r>
            <a:endParaRPr lang="en-US" dirty="0"/>
          </a:p>
          <a:p>
            <a:r>
              <a:rPr lang="en-US" dirty="0"/>
              <a:t>Charleston: submarine </a:t>
            </a:r>
            <a:r>
              <a:rPr lang="en-US" dirty="0" smtClean="0"/>
              <a:t>attack*</a:t>
            </a:r>
            <a:endParaRPr lang="en-US" dirty="0"/>
          </a:p>
          <a:p>
            <a:r>
              <a:rPr lang="en-US" dirty="0"/>
              <a:t>Grant appointed general of </a:t>
            </a:r>
            <a:r>
              <a:rPr lang="en-US" dirty="0" smtClean="0"/>
              <a:t>Potomac</a:t>
            </a:r>
            <a:endParaRPr lang="en-US" dirty="0"/>
          </a:p>
          <a:p>
            <a:r>
              <a:rPr lang="en-US" dirty="0" smtClean="0"/>
              <a:t>Pleasant </a:t>
            </a:r>
            <a:r>
              <a:rPr lang="en-US" dirty="0"/>
              <a:t>hill</a:t>
            </a:r>
          </a:p>
          <a:p>
            <a:r>
              <a:rPr lang="en-US" dirty="0"/>
              <a:t>Fort </a:t>
            </a:r>
            <a:r>
              <a:rPr lang="en-US" dirty="0" smtClean="0"/>
              <a:t>pillow*</a:t>
            </a:r>
            <a:endParaRPr lang="en-US" dirty="0"/>
          </a:p>
          <a:p>
            <a:r>
              <a:rPr lang="en-US" dirty="0"/>
              <a:t>Wilderness</a:t>
            </a:r>
          </a:p>
          <a:p>
            <a:r>
              <a:rPr lang="en-US" dirty="0"/>
              <a:t>Spotsylvania</a:t>
            </a:r>
          </a:p>
          <a:p>
            <a:r>
              <a:rPr lang="en-US" dirty="0"/>
              <a:t>Cold </a:t>
            </a:r>
            <a:r>
              <a:rPr lang="en-US" dirty="0" smtClean="0"/>
              <a:t>harbor</a:t>
            </a:r>
            <a:endParaRPr lang="en-US" dirty="0"/>
          </a:p>
          <a:p>
            <a:endParaRPr lang="en-US" dirty="0"/>
          </a:p>
        </p:txBody>
      </p:sp>
      <p:sp>
        <p:nvSpPr>
          <p:cNvPr id="8" name="Content Placeholder 2"/>
          <p:cNvSpPr txBox="1">
            <a:spLocks/>
          </p:cNvSpPr>
          <p:nvPr/>
        </p:nvSpPr>
        <p:spPr>
          <a:xfrm>
            <a:off x="4592553" y="1735138"/>
            <a:ext cx="4358531" cy="3968994"/>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3"/>
              </a:buBlip>
              <a:defRPr lang="en-US" sz="1800" kern="1200" dirty="0">
                <a:solidFill>
                  <a:schemeClr val="tx1"/>
                </a:solidFill>
                <a:latin typeface="+mn-lt"/>
                <a:ea typeface="+mn-ea"/>
                <a:cs typeface="+mn-cs"/>
              </a:defRPr>
            </a:lvl9pPr>
          </a:lstStyle>
          <a:p>
            <a:r>
              <a:rPr lang="en-US" sz="2000" dirty="0" smtClean="0"/>
              <a:t>Brice's crossroads</a:t>
            </a:r>
            <a:endParaRPr lang="en-US" sz="2000" dirty="0"/>
          </a:p>
          <a:p>
            <a:r>
              <a:rPr lang="en-US" sz="2000" dirty="0" smtClean="0"/>
              <a:t>Mobile </a:t>
            </a:r>
            <a:r>
              <a:rPr lang="en-US" sz="2000" dirty="0"/>
              <a:t>bay</a:t>
            </a:r>
          </a:p>
          <a:p>
            <a:r>
              <a:rPr lang="en-US" sz="2000" dirty="0"/>
              <a:t>Atlanta </a:t>
            </a:r>
            <a:r>
              <a:rPr lang="en-US" sz="2000" dirty="0" smtClean="0"/>
              <a:t>falls*</a:t>
            </a:r>
            <a:endParaRPr lang="en-US" sz="2000" dirty="0"/>
          </a:p>
          <a:p>
            <a:r>
              <a:rPr lang="en-US" sz="2000" dirty="0"/>
              <a:t>Cedar creek</a:t>
            </a:r>
          </a:p>
          <a:p>
            <a:r>
              <a:rPr lang="en-US" sz="2000" dirty="0" smtClean="0"/>
              <a:t>Nashville*</a:t>
            </a:r>
            <a:endParaRPr lang="en-US" sz="2000" dirty="0"/>
          </a:p>
          <a:p>
            <a:endParaRPr lang="en-US" dirty="0" smtClean="0"/>
          </a:p>
        </p:txBody>
      </p:sp>
    </p:spTree>
    <p:extLst>
      <p:ext uri="{BB962C8B-B14F-4D97-AF65-F5344CB8AC3E}">
        <p14:creationId xmlns:p14="http://schemas.microsoft.com/office/powerpoint/2010/main" val="6079101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pillow</a:t>
            </a:r>
          </a:p>
        </p:txBody>
      </p:sp>
      <p:sp>
        <p:nvSpPr>
          <p:cNvPr id="3" name="Content Placeholder 2"/>
          <p:cNvSpPr>
            <a:spLocks noGrp="1"/>
          </p:cNvSpPr>
          <p:nvPr>
            <p:ph idx="1"/>
          </p:nvPr>
        </p:nvSpPr>
        <p:spPr/>
        <p:txBody>
          <a:bodyPr>
            <a:normAutofit fontScale="92500"/>
          </a:bodyPr>
          <a:lstStyle/>
          <a:p>
            <a:r>
              <a:rPr lang="en-US" dirty="0"/>
              <a:t>On April 12th Confederate General Nathan Bedford Forrest stormed into Fort Pillow in where a garrison of 300 African Americans were massacred. Both Union Commanders Lionel F. Booth and William F. Bradford were killed</a:t>
            </a:r>
          </a:p>
          <a:p>
            <a:r>
              <a:rPr lang="en-US" dirty="0" smtClean="0"/>
              <a:t>Rebels </a:t>
            </a:r>
            <a:r>
              <a:rPr lang="en-US" dirty="0"/>
              <a:t>involved: 2,500</a:t>
            </a:r>
          </a:p>
          <a:p>
            <a:r>
              <a:rPr lang="en-US" dirty="0"/>
              <a:t>Union Garrison: 600 </a:t>
            </a:r>
          </a:p>
          <a:p>
            <a:r>
              <a:rPr lang="en-US" dirty="0"/>
              <a:t>Rebels killed: 100</a:t>
            </a:r>
          </a:p>
          <a:p>
            <a:r>
              <a:rPr lang="en-US" dirty="0"/>
              <a:t>Union soldiers killed: 600 </a:t>
            </a:r>
          </a:p>
          <a:p>
            <a:endParaRPr lang="en-US" dirty="0"/>
          </a:p>
        </p:txBody>
      </p:sp>
      <p:sp>
        <p:nvSpPr>
          <p:cNvPr id="4" name="TextBox 3"/>
          <p:cNvSpPr txBox="1"/>
          <p:nvPr/>
        </p:nvSpPr>
        <p:spPr>
          <a:xfrm>
            <a:off x="7313083" y="243417"/>
            <a:ext cx="1555750" cy="369332"/>
          </a:xfrm>
          <a:prstGeom prst="rect">
            <a:avLst/>
          </a:prstGeom>
          <a:noFill/>
        </p:spPr>
        <p:txBody>
          <a:bodyPr wrap="square" rtlCol="0">
            <a:spAutoFit/>
          </a:bodyPr>
          <a:lstStyle/>
          <a:p>
            <a:r>
              <a:rPr lang="en-US" dirty="0" smtClean="0"/>
              <a:t>-</a:t>
            </a:r>
            <a:r>
              <a:rPr lang="en-US" dirty="0" smtClean="0"/>
              <a:t>Neel</a:t>
            </a:r>
            <a:endParaRPr lang="en-US" dirty="0"/>
          </a:p>
        </p:txBody>
      </p:sp>
    </p:spTree>
    <p:extLst>
      <p:ext uri="{BB962C8B-B14F-4D97-AF65-F5344CB8AC3E}">
        <p14:creationId xmlns:p14="http://schemas.microsoft.com/office/powerpoint/2010/main" val="103298268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Nashville</a:t>
            </a:r>
            <a:endParaRPr lang="en-US" dirty="0"/>
          </a:p>
        </p:txBody>
      </p:sp>
      <p:sp>
        <p:nvSpPr>
          <p:cNvPr id="3" name="Content Placeholder 2"/>
          <p:cNvSpPr>
            <a:spLocks noGrp="1"/>
          </p:cNvSpPr>
          <p:nvPr>
            <p:ph idx="1"/>
          </p:nvPr>
        </p:nvSpPr>
        <p:spPr/>
        <p:txBody>
          <a:bodyPr/>
          <a:lstStyle/>
          <a:p>
            <a:r>
              <a:rPr lang="en-US" dirty="0"/>
              <a:t>On December 16th Union General George Thomas approached Darrison County, Nashville, Tennessee. Confederate General John Bell Hood takes him head on although he is outnumbered.</a:t>
            </a:r>
          </a:p>
          <a:p>
            <a:r>
              <a:rPr lang="en-US" dirty="0"/>
              <a:t>Confederates Engaged: 30,000</a:t>
            </a:r>
          </a:p>
          <a:p>
            <a:r>
              <a:rPr lang="en-US" dirty="0"/>
              <a:t>Union Soldiers Engaged: 55,000</a:t>
            </a:r>
          </a:p>
          <a:p>
            <a:r>
              <a:rPr lang="en-US" dirty="0"/>
              <a:t>Confederate Casualties: 6,000</a:t>
            </a:r>
          </a:p>
          <a:p>
            <a:r>
              <a:rPr lang="en-US" dirty="0"/>
              <a:t>Union Casualties: 3,061</a:t>
            </a:r>
          </a:p>
          <a:p>
            <a:endParaRPr lang="en-US" dirty="0"/>
          </a:p>
        </p:txBody>
      </p:sp>
      <p:sp>
        <p:nvSpPr>
          <p:cNvPr id="5" name="TextBox 4"/>
          <p:cNvSpPr txBox="1"/>
          <p:nvPr/>
        </p:nvSpPr>
        <p:spPr>
          <a:xfrm>
            <a:off x="6847417" y="201083"/>
            <a:ext cx="1852083"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44664489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of 1865</a:t>
            </a:r>
            <a:endParaRPr lang="en-US" dirty="0"/>
          </a:p>
        </p:txBody>
      </p:sp>
      <p:sp>
        <p:nvSpPr>
          <p:cNvPr id="3" name="Content Placeholder 2"/>
          <p:cNvSpPr>
            <a:spLocks noGrp="1"/>
          </p:cNvSpPr>
          <p:nvPr>
            <p:ph idx="1"/>
          </p:nvPr>
        </p:nvSpPr>
        <p:spPr/>
        <p:txBody>
          <a:bodyPr>
            <a:normAutofit fontScale="92500" lnSpcReduction="20000"/>
          </a:bodyPr>
          <a:lstStyle/>
          <a:p>
            <a:r>
              <a:rPr lang="en-US" dirty="0"/>
              <a:t>A</a:t>
            </a:r>
            <a:r>
              <a:rPr lang="en-US" dirty="0" smtClean="0"/>
              <a:t>ssault </a:t>
            </a:r>
            <a:r>
              <a:rPr lang="en-US" dirty="0"/>
              <a:t>of fort fisher</a:t>
            </a:r>
          </a:p>
          <a:p>
            <a:r>
              <a:rPr lang="en-US" dirty="0"/>
              <a:t>Columbia south Carolina</a:t>
            </a:r>
          </a:p>
          <a:p>
            <a:r>
              <a:rPr lang="en-US" dirty="0" smtClean="0"/>
              <a:t>Fall of Petersburg*</a:t>
            </a:r>
            <a:endParaRPr lang="en-US" dirty="0"/>
          </a:p>
          <a:p>
            <a:r>
              <a:rPr lang="en-US" dirty="0"/>
              <a:t>Battle of five forks</a:t>
            </a:r>
          </a:p>
          <a:p>
            <a:r>
              <a:rPr lang="en-US" dirty="0"/>
              <a:t>Fall </a:t>
            </a:r>
            <a:r>
              <a:rPr lang="en-US" dirty="0" smtClean="0"/>
              <a:t>of Richmond*</a:t>
            </a:r>
            <a:endParaRPr lang="en-US" dirty="0"/>
          </a:p>
          <a:p>
            <a:r>
              <a:rPr lang="en-US" dirty="0"/>
              <a:t>Lincoln </a:t>
            </a:r>
            <a:r>
              <a:rPr lang="en-US" dirty="0" smtClean="0"/>
              <a:t>assassinated*</a:t>
            </a:r>
            <a:endParaRPr lang="en-US" dirty="0"/>
          </a:p>
          <a:p>
            <a:r>
              <a:rPr lang="en-US" dirty="0"/>
              <a:t>Jefferson </a:t>
            </a:r>
            <a:r>
              <a:rPr lang="en-US" dirty="0" smtClean="0"/>
              <a:t>Davis </a:t>
            </a:r>
            <a:r>
              <a:rPr lang="en-US" dirty="0"/>
              <a:t>captured</a:t>
            </a:r>
          </a:p>
          <a:p>
            <a:r>
              <a:rPr lang="en-US" dirty="0" smtClean="0"/>
              <a:t>Palmetto ranch*</a:t>
            </a:r>
            <a:endParaRPr lang="en-US" dirty="0"/>
          </a:p>
          <a:p>
            <a:endParaRPr lang="en-US" dirty="0"/>
          </a:p>
        </p:txBody>
      </p:sp>
    </p:spTree>
    <p:extLst>
      <p:ext uri="{BB962C8B-B14F-4D97-AF65-F5344CB8AC3E}">
        <p14:creationId xmlns:p14="http://schemas.microsoft.com/office/powerpoint/2010/main" val="6165965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 of Petersburg</a:t>
            </a:r>
          </a:p>
        </p:txBody>
      </p:sp>
      <p:sp>
        <p:nvSpPr>
          <p:cNvPr id="3" name="Content Placeholder 2"/>
          <p:cNvSpPr>
            <a:spLocks noGrp="1"/>
          </p:cNvSpPr>
          <p:nvPr>
            <p:ph idx="1"/>
          </p:nvPr>
        </p:nvSpPr>
        <p:spPr/>
        <p:txBody>
          <a:bodyPr/>
          <a:lstStyle/>
          <a:p>
            <a:r>
              <a:rPr lang="en-US" dirty="0"/>
              <a:t>On April 2nd, 1864 Union General Ulysses S. Grant and his corps marched up to Petersburg, Virginia </a:t>
            </a:r>
          </a:p>
        </p:txBody>
      </p:sp>
      <p:sp>
        <p:nvSpPr>
          <p:cNvPr id="4" name="TextBox 3"/>
          <p:cNvSpPr txBox="1"/>
          <p:nvPr/>
        </p:nvSpPr>
        <p:spPr>
          <a:xfrm>
            <a:off x="6879167" y="243417"/>
            <a:ext cx="1428750"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2567588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Bull Run/First Manassas</a:t>
            </a:r>
            <a:endParaRPr lang="en-US" dirty="0"/>
          </a:p>
        </p:txBody>
      </p:sp>
      <p:sp>
        <p:nvSpPr>
          <p:cNvPr id="3" name="Content Placeholder 2"/>
          <p:cNvSpPr>
            <a:spLocks noGrp="1"/>
          </p:cNvSpPr>
          <p:nvPr>
            <p:ph idx="1"/>
          </p:nvPr>
        </p:nvSpPr>
        <p:spPr>
          <a:xfrm>
            <a:off x="194382" y="1371601"/>
            <a:ext cx="8760098" cy="5366538"/>
          </a:xfrm>
        </p:spPr>
        <p:txBody>
          <a:bodyPr/>
          <a:lstStyle/>
          <a:p>
            <a:endParaRPr lang="en-US" dirty="0" smtClean="0"/>
          </a:p>
          <a:p>
            <a:r>
              <a:rPr lang="en-US" dirty="0" smtClean="0"/>
              <a:t>July 21</a:t>
            </a:r>
            <a:r>
              <a:rPr lang="en-US" baseline="30000" dirty="0" smtClean="0"/>
              <a:t>st</a:t>
            </a:r>
            <a:r>
              <a:rPr lang="en-US" dirty="0" smtClean="0"/>
              <a:t> 1861, Union General Irvin McDowell marched down into northern Virginia and met confederate forces under </a:t>
            </a:r>
            <a:r>
              <a:rPr lang="en-US" dirty="0"/>
              <a:t>J</a:t>
            </a:r>
            <a:r>
              <a:rPr lang="en-US" dirty="0" smtClean="0"/>
              <a:t>oseph E. Johnston and P.G.T Beauregard near a small town, Manassas.</a:t>
            </a:r>
          </a:p>
          <a:p>
            <a:r>
              <a:rPr lang="en-US" dirty="0" smtClean="0"/>
              <a:t> There were 32,230 Confederate soldiers against 23,450 Union soldiers. 1:1 odds</a:t>
            </a:r>
          </a:p>
          <a:p>
            <a:r>
              <a:rPr lang="en-US" dirty="0" smtClean="0"/>
              <a:t>Casualties: </a:t>
            </a:r>
          </a:p>
          <a:p>
            <a:pPr lvl="1"/>
            <a:r>
              <a:rPr lang="en-US" dirty="0" smtClean="0"/>
              <a:t>Union – 2896 </a:t>
            </a:r>
          </a:p>
          <a:p>
            <a:pPr lvl="1"/>
            <a:r>
              <a:rPr lang="en-US" dirty="0" smtClean="0"/>
              <a:t>Confederate - 1892</a:t>
            </a:r>
          </a:p>
        </p:txBody>
      </p:sp>
      <p:sp>
        <p:nvSpPr>
          <p:cNvPr id="4" name="TextBox 3"/>
          <p:cNvSpPr txBox="1"/>
          <p:nvPr/>
        </p:nvSpPr>
        <p:spPr>
          <a:xfrm>
            <a:off x="7088422" y="298033"/>
            <a:ext cx="1464336" cy="369332"/>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1888510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Richmond</a:t>
            </a:r>
            <a:endParaRPr lang="en-US" dirty="0"/>
          </a:p>
        </p:txBody>
      </p:sp>
      <p:sp>
        <p:nvSpPr>
          <p:cNvPr id="3" name="Content Placeholder 2"/>
          <p:cNvSpPr>
            <a:spLocks noGrp="1"/>
          </p:cNvSpPr>
          <p:nvPr>
            <p:ph idx="1"/>
          </p:nvPr>
        </p:nvSpPr>
        <p:spPr/>
        <p:txBody>
          <a:bodyPr>
            <a:normAutofit lnSpcReduction="10000"/>
          </a:bodyPr>
          <a:lstStyle/>
          <a:p>
            <a:r>
              <a:rPr lang="en-US" dirty="0" smtClean="0"/>
              <a:t>August 29-30</a:t>
            </a:r>
            <a:r>
              <a:rPr lang="en-US" baseline="30000" dirty="0" smtClean="0"/>
              <a:t>th</a:t>
            </a:r>
            <a:r>
              <a:rPr lang="en-US" dirty="0" smtClean="0"/>
              <a:t>, 1862</a:t>
            </a:r>
          </a:p>
          <a:p>
            <a:r>
              <a:rPr lang="en-US" dirty="0"/>
              <a:t>Nelson and some men escaped but the Rebels captured approximately 4,000 Yankees. The way north was open. </a:t>
            </a:r>
            <a:endParaRPr lang="en-US" dirty="0" smtClean="0"/>
          </a:p>
          <a:p>
            <a:r>
              <a:rPr lang="en-US" dirty="0" smtClean="0"/>
              <a:t>Generals</a:t>
            </a:r>
          </a:p>
          <a:p>
            <a:pPr lvl="1"/>
            <a:r>
              <a:rPr lang="en-US" dirty="0" smtClean="0"/>
              <a:t>Confederate: E. Kirby Smith</a:t>
            </a:r>
          </a:p>
          <a:p>
            <a:pPr lvl="1"/>
            <a:r>
              <a:rPr lang="en-US" dirty="0" smtClean="0"/>
              <a:t>Union: William Nelson</a:t>
            </a:r>
            <a:endParaRPr lang="en-US" dirty="0"/>
          </a:p>
          <a:p>
            <a:r>
              <a:rPr lang="en-US" dirty="0" smtClean="0"/>
              <a:t>Casualties</a:t>
            </a:r>
            <a:endParaRPr lang="en-US" dirty="0"/>
          </a:p>
          <a:p>
            <a:pPr lvl="1"/>
            <a:r>
              <a:rPr lang="en-US" dirty="0"/>
              <a:t>Confederate</a:t>
            </a:r>
            <a:r>
              <a:rPr lang="en-US" dirty="0" smtClean="0"/>
              <a:t>: 750</a:t>
            </a:r>
            <a:endParaRPr lang="en-US" dirty="0"/>
          </a:p>
          <a:p>
            <a:pPr lvl="1"/>
            <a:r>
              <a:rPr lang="en-US" dirty="0"/>
              <a:t>Union</a:t>
            </a:r>
            <a:r>
              <a:rPr lang="en-US" dirty="0" smtClean="0"/>
              <a:t>: 4900</a:t>
            </a:r>
            <a:endParaRPr lang="en-US" dirty="0"/>
          </a:p>
          <a:p>
            <a:pPr marL="457200" lvl="1" indent="0">
              <a:buNone/>
            </a:pPr>
            <a:endParaRPr lang="en-US" dirty="0" smtClean="0"/>
          </a:p>
        </p:txBody>
      </p:sp>
      <p:sp>
        <p:nvSpPr>
          <p:cNvPr id="4" name="TextBox 3"/>
          <p:cNvSpPr txBox="1"/>
          <p:nvPr/>
        </p:nvSpPr>
        <p:spPr>
          <a:xfrm>
            <a:off x="6858000" y="179917"/>
            <a:ext cx="1502833"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395340318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a:t>
            </a:r>
            <a:r>
              <a:rPr lang="en-US" dirty="0" smtClean="0"/>
              <a:t>Assassinated</a:t>
            </a:r>
            <a:endParaRPr lang="en-US" dirty="0"/>
          </a:p>
        </p:txBody>
      </p:sp>
      <p:sp>
        <p:nvSpPr>
          <p:cNvPr id="3" name="Content Placeholder 2"/>
          <p:cNvSpPr>
            <a:spLocks noGrp="1"/>
          </p:cNvSpPr>
          <p:nvPr>
            <p:ph idx="1"/>
          </p:nvPr>
        </p:nvSpPr>
        <p:spPr>
          <a:xfrm>
            <a:off x="914401" y="1735138"/>
            <a:ext cx="5608782" cy="2167226"/>
          </a:xfrm>
        </p:spPr>
        <p:txBody>
          <a:bodyPr>
            <a:normAutofit/>
          </a:bodyPr>
          <a:lstStyle/>
          <a:p>
            <a:pPr>
              <a:lnSpc>
                <a:spcPct val="70000"/>
              </a:lnSpc>
            </a:pPr>
            <a:r>
              <a:rPr lang="en-US" sz="1800" dirty="0" smtClean="0"/>
              <a:t>April 15</a:t>
            </a:r>
            <a:r>
              <a:rPr lang="en-US" sz="1800" baseline="30000" dirty="0" smtClean="0"/>
              <a:t>th</a:t>
            </a:r>
            <a:r>
              <a:rPr lang="en-US" sz="1800" dirty="0" smtClean="0"/>
              <a:t> 1865</a:t>
            </a:r>
          </a:p>
          <a:p>
            <a:pPr>
              <a:lnSpc>
                <a:spcPct val="70000"/>
              </a:lnSpc>
            </a:pPr>
            <a:r>
              <a:rPr lang="en-US" sz="1800" dirty="0" smtClean="0"/>
              <a:t>John Wilkes Booth shot Lincoln In the head</a:t>
            </a:r>
          </a:p>
          <a:p>
            <a:pPr>
              <a:lnSpc>
                <a:spcPct val="70000"/>
              </a:lnSpc>
            </a:pPr>
            <a:r>
              <a:rPr lang="en-US" sz="1800" dirty="0" smtClean="0"/>
              <a:t>Lincoln died at a theater event</a:t>
            </a:r>
          </a:p>
          <a:p>
            <a:pPr>
              <a:lnSpc>
                <a:spcPct val="70000"/>
              </a:lnSpc>
            </a:pPr>
            <a:r>
              <a:rPr lang="en-US" sz="1800" dirty="0" smtClean="0"/>
              <a:t>The whole Union was shaken</a:t>
            </a:r>
          </a:p>
          <a:p>
            <a:pPr>
              <a:lnSpc>
                <a:spcPct val="70000"/>
              </a:lnSpc>
            </a:pPr>
            <a:r>
              <a:rPr lang="en-US" sz="1800" dirty="0" smtClean="0"/>
              <a:t>Union soldiers tracked Booth down a week later</a:t>
            </a:r>
          </a:p>
        </p:txBody>
      </p:sp>
      <p:sp>
        <p:nvSpPr>
          <p:cNvPr id="4" name="TextBox 3"/>
          <p:cNvSpPr txBox="1"/>
          <p:nvPr/>
        </p:nvSpPr>
        <p:spPr>
          <a:xfrm>
            <a:off x="6879167" y="179917"/>
            <a:ext cx="1524000" cy="369332"/>
          </a:xfrm>
          <a:prstGeom prst="rect">
            <a:avLst/>
          </a:prstGeom>
          <a:noFill/>
        </p:spPr>
        <p:txBody>
          <a:bodyPr wrap="square" rtlCol="0">
            <a:spAutoFit/>
          </a:bodyPr>
          <a:lstStyle/>
          <a:p>
            <a:r>
              <a:rPr lang="en-US" dirty="0" smtClean="0"/>
              <a:t>-Neel</a:t>
            </a:r>
            <a:endParaRPr lang="en-US" dirty="0"/>
          </a:p>
        </p:txBody>
      </p:sp>
      <p:pic>
        <p:nvPicPr>
          <p:cNvPr id="5" name="Content Placeholder 3"/>
          <p:cNvPicPr>
            <a:picLocks noChangeAspect="1"/>
          </p:cNvPicPr>
          <p:nvPr/>
        </p:nvPicPr>
        <p:blipFill>
          <a:blip r:embed="rId2"/>
          <a:srcRect t="648" b="648"/>
          <a:stretch>
            <a:fillRect/>
          </a:stretch>
        </p:blipFill>
        <p:spPr>
          <a:xfrm>
            <a:off x="914401" y="4108983"/>
            <a:ext cx="4426456" cy="2454871"/>
          </a:xfrm>
          <a:prstGeom prst="rect">
            <a:avLst/>
          </a:prstGeom>
        </p:spPr>
      </p:pic>
    </p:spTree>
    <p:extLst>
      <p:ext uri="{BB962C8B-B14F-4D97-AF65-F5344CB8AC3E}">
        <p14:creationId xmlns:p14="http://schemas.microsoft.com/office/powerpoint/2010/main" val="252254502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Palmetto </a:t>
            </a:r>
            <a:r>
              <a:rPr lang="en-US" dirty="0" smtClean="0"/>
              <a:t>Ranch</a:t>
            </a:r>
            <a:endParaRPr lang="en-US" dirty="0"/>
          </a:p>
        </p:txBody>
      </p:sp>
      <p:sp>
        <p:nvSpPr>
          <p:cNvPr id="3" name="Content Placeholder 2"/>
          <p:cNvSpPr>
            <a:spLocks noGrp="1"/>
          </p:cNvSpPr>
          <p:nvPr>
            <p:ph idx="1"/>
          </p:nvPr>
        </p:nvSpPr>
        <p:spPr/>
        <p:txBody>
          <a:bodyPr>
            <a:normAutofit fontScale="92500"/>
          </a:bodyPr>
          <a:lstStyle/>
          <a:p>
            <a:r>
              <a:rPr lang="en-US" dirty="0" smtClean="0"/>
              <a:t>The Battle of Palmetto Ranch was a relatively un-important battle though it was the last battle of the civil war. </a:t>
            </a:r>
          </a:p>
          <a:p>
            <a:r>
              <a:rPr lang="en-US" dirty="0"/>
              <a:t>Casualties</a:t>
            </a:r>
          </a:p>
          <a:p>
            <a:pPr lvl="1"/>
            <a:r>
              <a:rPr lang="en-US" dirty="0"/>
              <a:t>Confederates: 6</a:t>
            </a:r>
          </a:p>
          <a:p>
            <a:pPr lvl="1"/>
            <a:r>
              <a:rPr lang="en-US" dirty="0"/>
              <a:t>Union: 118</a:t>
            </a:r>
          </a:p>
          <a:p>
            <a:r>
              <a:rPr lang="en-US" dirty="0" smtClean="0"/>
              <a:t>Why the North won: The </a:t>
            </a:r>
            <a:r>
              <a:rPr lang="en-US" dirty="0"/>
              <a:t>North clearly had more men to fight for them and there were more people who wanted to put an end to slavery including the slaves themselves. The North managed to enroll many people for the war.</a:t>
            </a:r>
            <a:endParaRPr lang="en-US" dirty="0" smtClean="0"/>
          </a:p>
          <a:p>
            <a:pPr lvl="1"/>
            <a:endParaRPr lang="en-US" dirty="0" smtClean="0"/>
          </a:p>
        </p:txBody>
      </p:sp>
      <p:sp>
        <p:nvSpPr>
          <p:cNvPr id="4" name="TextBox 3"/>
          <p:cNvSpPr txBox="1"/>
          <p:nvPr/>
        </p:nvSpPr>
        <p:spPr>
          <a:xfrm>
            <a:off x="6985000" y="243417"/>
            <a:ext cx="1333500"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8444068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207818" y="1735138"/>
            <a:ext cx="8020195" cy="5030498"/>
          </a:xfrm>
        </p:spPr>
        <p:txBody>
          <a:bodyPr>
            <a:normAutofit fontScale="85000" lnSpcReduction="20000"/>
          </a:bodyPr>
          <a:lstStyle/>
          <a:p>
            <a:pPr>
              <a:lnSpc>
                <a:spcPct val="90000"/>
              </a:lnSpc>
            </a:pPr>
            <a:r>
              <a:rPr lang="en-US" sz="2100" dirty="0" smtClean="0">
                <a:hlinkClick r:id="rId2"/>
              </a:rPr>
              <a:t>www.nps.gov/gett/learn/historyculture/civil-war-timeline.htm</a:t>
            </a:r>
            <a:endParaRPr lang="en-US" sz="2100" dirty="0" smtClean="0"/>
          </a:p>
          <a:p>
            <a:pPr>
              <a:lnSpc>
                <a:spcPct val="90000"/>
              </a:lnSpc>
            </a:pPr>
            <a:r>
              <a:rPr lang="en-US" sz="2100" dirty="0" smtClean="0">
                <a:hlinkClick r:id="rId3"/>
              </a:rPr>
              <a:t>www.americancivilwar.com</a:t>
            </a:r>
            <a:endParaRPr lang="en-US" sz="2100" dirty="0" smtClean="0"/>
          </a:p>
          <a:p>
            <a:pPr>
              <a:lnSpc>
                <a:spcPct val="90000"/>
              </a:lnSpc>
            </a:pPr>
            <a:r>
              <a:rPr lang="en-US" sz="2100" dirty="0" smtClean="0">
                <a:hlinkClick r:id="rId4"/>
              </a:rPr>
              <a:t>www.nps.gov/abpp/battles/mo004.htm</a:t>
            </a:r>
            <a:endParaRPr lang="en-US" sz="2100" dirty="0" smtClean="0"/>
          </a:p>
          <a:p>
            <a:pPr>
              <a:lnSpc>
                <a:spcPct val="90000"/>
              </a:lnSpc>
            </a:pPr>
            <a:r>
              <a:rPr lang="en-US" sz="2100" dirty="0" smtClean="0">
                <a:hlinkClick r:id="rId5"/>
              </a:rPr>
              <a:t>www.civilwar.org/battlefields/wilson-s-creek.html</a:t>
            </a:r>
            <a:endParaRPr lang="en-US" sz="2100" dirty="0" smtClean="0"/>
          </a:p>
          <a:p>
            <a:pPr>
              <a:lnSpc>
                <a:spcPct val="90000"/>
              </a:lnSpc>
            </a:pPr>
            <a:r>
              <a:rPr lang="en-US" sz="2100" dirty="0" smtClean="0">
                <a:hlinkClick r:id="rId6"/>
              </a:rPr>
              <a:t>www.civilwaronthewesternborder.org/content/battle-Lexington</a:t>
            </a:r>
            <a:endParaRPr lang="en-US" sz="2100" dirty="0" smtClean="0"/>
          </a:p>
          <a:p>
            <a:pPr>
              <a:lnSpc>
                <a:spcPct val="90000"/>
              </a:lnSpc>
            </a:pPr>
            <a:r>
              <a:rPr lang="en-US" sz="2100" dirty="0">
                <a:hlinkClick r:id="rId7"/>
              </a:rPr>
              <a:t>www.civilwar.org/battlefields</a:t>
            </a:r>
            <a:r>
              <a:rPr lang="en-US" sz="2100" dirty="0" smtClean="0">
                <a:hlinkClick r:id="rId7"/>
              </a:rPr>
              <a:t>/fort-donelson.html</a:t>
            </a:r>
            <a:endParaRPr lang="en-US" sz="2100" dirty="0" smtClean="0"/>
          </a:p>
          <a:p>
            <a:pPr>
              <a:lnSpc>
                <a:spcPct val="90000"/>
              </a:lnSpc>
            </a:pPr>
            <a:r>
              <a:rPr lang="en-US" sz="2100" dirty="0">
                <a:hlinkClick r:id="rId8"/>
              </a:rPr>
              <a:t>www.civilwar.org/</a:t>
            </a:r>
            <a:r>
              <a:rPr lang="en-US" sz="2100" dirty="0" smtClean="0">
                <a:hlinkClick r:id="rId8"/>
              </a:rPr>
              <a:t>battlefields/shiloh.html</a:t>
            </a:r>
            <a:endParaRPr lang="en-US" sz="2100" dirty="0" smtClean="0"/>
          </a:p>
          <a:p>
            <a:pPr>
              <a:lnSpc>
                <a:spcPct val="90000"/>
              </a:lnSpc>
            </a:pPr>
            <a:r>
              <a:rPr lang="en-US" sz="2100" dirty="0">
                <a:hlinkClick r:id="rId9"/>
              </a:rPr>
              <a:t>www.dailykos.com</a:t>
            </a:r>
            <a:endParaRPr lang="en-US" sz="2100" dirty="0"/>
          </a:p>
          <a:p>
            <a:pPr>
              <a:lnSpc>
                <a:spcPct val="90000"/>
              </a:lnSpc>
            </a:pPr>
            <a:r>
              <a:rPr lang="en-US" sz="2100" dirty="0">
                <a:hlinkClick r:id="rId10"/>
              </a:rPr>
              <a:t>www.thomaslegion.net</a:t>
            </a:r>
            <a:endParaRPr lang="en-US" sz="2100" dirty="0"/>
          </a:p>
          <a:p>
            <a:pPr>
              <a:lnSpc>
                <a:spcPct val="90000"/>
              </a:lnSpc>
            </a:pPr>
            <a:r>
              <a:rPr lang="en-US" sz="2100" dirty="0">
                <a:hlinkClick r:id="rId11"/>
              </a:rPr>
              <a:t>http://www.civilwar.org/battlefields/fredericksburg.html</a:t>
            </a:r>
            <a:endParaRPr lang="en-US" sz="2100" dirty="0"/>
          </a:p>
          <a:p>
            <a:pPr>
              <a:lnSpc>
                <a:spcPct val="90000"/>
              </a:lnSpc>
            </a:pPr>
            <a:r>
              <a:rPr lang="en-US" sz="2100" dirty="0">
                <a:hlinkClick r:id="rId12"/>
              </a:rPr>
              <a:t>http://www.civilwar.org/antietam.html</a:t>
            </a:r>
            <a:endParaRPr lang="en-US" sz="2100" dirty="0"/>
          </a:p>
          <a:p>
            <a:pPr>
              <a:lnSpc>
                <a:spcPct val="50000"/>
              </a:lnSpc>
            </a:pPr>
            <a:endParaRPr lang="en-US" sz="200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8927678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a:xfrm>
            <a:off x="196273" y="1735137"/>
            <a:ext cx="8682181" cy="5007407"/>
          </a:xfrm>
        </p:spPr>
        <p:txBody>
          <a:bodyPr>
            <a:normAutofit fontScale="77500" lnSpcReduction="20000"/>
          </a:bodyPr>
          <a:lstStyle/>
          <a:p>
            <a:pPr>
              <a:lnSpc>
                <a:spcPct val="110000"/>
              </a:lnSpc>
            </a:pPr>
            <a:r>
              <a:rPr lang="en-US" sz="2200" dirty="0" smtClean="0">
                <a:hlinkClick r:id="rId2"/>
              </a:rPr>
              <a:t>www.en.wikipedia.org</a:t>
            </a:r>
            <a:endParaRPr lang="en-US" sz="2200" dirty="0" smtClean="0"/>
          </a:p>
          <a:p>
            <a:pPr>
              <a:lnSpc>
                <a:spcPct val="110000"/>
              </a:lnSpc>
            </a:pPr>
            <a:r>
              <a:rPr lang="en-US" sz="2200" dirty="0">
                <a:hlinkClick r:id="rId3"/>
              </a:rPr>
              <a:t>http://www.archives.gov/exhibits/featured_documents/emancipation_proclamation</a:t>
            </a:r>
            <a:r>
              <a:rPr lang="en-US" sz="2200" dirty="0" smtClean="0">
                <a:hlinkClick r:id="rId3"/>
              </a:rPr>
              <a:t>/</a:t>
            </a:r>
            <a:endParaRPr lang="en-US" sz="2200" dirty="0" smtClean="0"/>
          </a:p>
          <a:p>
            <a:pPr>
              <a:lnSpc>
                <a:spcPct val="110000"/>
              </a:lnSpc>
            </a:pPr>
            <a:r>
              <a:rPr lang="en-US" sz="2200" dirty="0">
                <a:hlinkClick r:id="rId4"/>
              </a:rPr>
              <a:t>www.wach.com</a:t>
            </a:r>
            <a:endParaRPr lang="en-US" sz="2200" dirty="0"/>
          </a:p>
          <a:p>
            <a:pPr>
              <a:lnSpc>
                <a:spcPct val="110000"/>
              </a:lnSpc>
            </a:pPr>
            <a:r>
              <a:rPr lang="en-US" sz="2200" dirty="0">
                <a:hlinkClick r:id="rId5"/>
              </a:rPr>
              <a:t>http://www.historyrocket.com/American-History/civil-war/Why-Did-The-North-Win-The-Civil-</a:t>
            </a:r>
            <a:r>
              <a:rPr lang="en-US" sz="2200" dirty="0" smtClean="0">
                <a:hlinkClick r:id="rId5"/>
              </a:rPr>
              <a:t>War.html</a:t>
            </a:r>
            <a:endParaRPr lang="en-US" sz="2200" dirty="0"/>
          </a:p>
          <a:p>
            <a:pPr>
              <a:lnSpc>
                <a:spcPct val="110000"/>
              </a:lnSpc>
            </a:pPr>
            <a:r>
              <a:rPr lang="en-US" sz="2200" dirty="0">
                <a:hlinkClick r:id="rId6"/>
              </a:rPr>
              <a:t>http://commons.wikimedia.org/wiki/File:Second_Bull_Run_Aug29_1700.</a:t>
            </a:r>
            <a:r>
              <a:rPr lang="en-US" sz="2200" dirty="0" smtClean="0">
                <a:hlinkClick r:id="rId6"/>
              </a:rPr>
              <a:t>png</a:t>
            </a:r>
            <a:endParaRPr lang="en-US" sz="2200" dirty="0"/>
          </a:p>
          <a:p>
            <a:pPr>
              <a:lnSpc>
                <a:spcPct val="110000"/>
              </a:lnSpc>
            </a:pPr>
            <a:r>
              <a:rPr lang="en-US" sz="2200" dirty="0">
                <a:hlinkClick r:id="rId7"/>
              </a:rPr>
              <a:t>http://en.wikipedia.org/wiki/First_Battle_of_Bull_Run#/media</a:t>
            </a:r>
            <a:r>
              <a:rPr lang="en-US" sz="2200" dirty="0" smtClean="0">
                <a:hlinkClick r:id="rId7"/>
              </a:rPr>
              <a:t>/</a:t>
            </a:r>
            <a:endParaRPr lang="en-US" sz="2200" dirty="0"/>
          </a:p>
          <a:p>
            <a:pPr>
              <a:lnSpc>
                <a:spcPct val="110000"/>
              </a:lnSpc>
            </a:pPr>
            <a:r>
              <a:rPr lang="en-US" sz="2200" dirty="0">
                <a:hlinkClick r:id="rId8"/>
              </a:rPr>
              <a:t>http://thomaslegion.net/</a:t>
            </a:r>
            <a:r>
              <a:rPr lang="en-US" sz="2200" dirty="0" smtClean="0">
                <a:hlinkClick r:id="rId8"/>
              </a:rPr>
              <a:t>battleofchancellorsvillebattlefieldpositions.html</a:t>
            </a:r>
            <a:endParaRPr lang="en-US" sz="2200" dirty="0"/>
          </a:p>
          <a:p>
            <a:pPr>
              <a:lnSpc>
                <a:spcPct val="110000"/>
              </a:lnSpc>
            </a:pPr>
            <a:r>
              <a:rPr lang="en-US" sz="2200" dirty="0">
                <a:hlinkClick r:id="rId9"/>
              </a:rPr>
              <a:t>http://www.custermen.com/DixieBoys/</a:t>
            </a:r>
            <a:r>
              <a:rPr lang="en-US" sz="2200" dirty="0" smtClean="0">
                <a:hlinkClick r:id="rId9"/>
              </a:rPr>
              <a:t>FtPillow.htm</a:t>
            </a:r>
            <a:endParaRPr lang="en-US" sz="2200" dirty="0"/>
          </a:p>
          <a:p>
            <a:pPr>
              <a:lnSpc>
                <a:spcPct val="110000"/>
              </a:lnSpc>
            </a:pPr>
            <a:r>
              <a:rPr lang="en-US" sz="2200" dirty="0">
                <a:hlinkClick r:id="rId10"/>
              </a:rPr>
              <a:t>http://www.bonps.org/wpr/wp-content/uploads/2011/03/Kay-pix-Mar11-054-</a:t>
            </a:r>
            <a:r>
              <a:rPr lang="en-US" sz="2200" dirty="0" smtClean="0">
                <a:hlinkClick r:id="rId10"/>
              </a:rPr>
              <a:t>copy.jpg</a:t>
            </a:r>
            <a:endParaRPr lang="en-US" sz="2200" dirty="0"/>
          </a:p>
          <a:p>
            <a:pPr>
              <a:lnSpc>
                <a:spcPct val="110000"/>
              </a:lnSpc>
            </a:pPr>
            <a:r>
              <a:rPr lang="en-US" sz="2200" dirty="0" smtClean="0">
                <a:hlinkClick r:id="rId11"/>
              </a:rPr>
              <a:t>http:</a:t>
            </a:r>
            <a:r>
              <a:rPr lang="en-US" sz="2200" dirty="0">
                <a:hlinkClick r:id="rId11"/>
              </a:rPr>
              <a:t>//commons.wikimedia.org/wiki/File:Petersburg_July30.</a:t>
            </a:r>
            <a:r>
              <a:rPr lang="en-US" sz="2200" dirty="0" smtClean="0">
                <a:hlinkClick r:id="rId11"/>
              </a:rPr>
              <a:t>png</a:t>
            </a:r>
            <a:endParaRPr lang="en-US" sz="2200" dirty="0" smtClean="0"/>
          </a:p>
          <a:p>
            <a:endParaRPr lang="en-US" dirty="0" smtClean="0"/>
          </a:p>
          <a:p>
            <a:endParaRPr lang="en-US" dirty="0" smtClean="0"/>
          </a:p>
          <a:p>
            <a:endParaRPr lang="en-US" dirty="0" smtClean="0"/>
          </a:p>
          <a:p>
            <a:endParaRPr lang="en-US" dirty="0" smtClean="0"/>
          </a:p>
          <a:p>
            <a:endParaRPr lang="en-US" dirty="0"/>
          </a:p>
          <a:p>
            <a:endParaRPr lang="en-US" dirty="0"/>
          </a:p>
          <a:p>
            <a:endParaRPr lang="en-US" dirty="0" smtClean="0"/>
          </a:p>
          <a:p>
            <a:pPr marL="0" indent="0">
              <a:buNone/>
            </a:pPr>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78070855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normAutofit/>
          </a:bodyPr>
          <a:lstStyle/>
          <a:p>
            <a:r>
              <a:rPr lang="en-US" sz="1600" dirty="0">
                <a:hlinkClick r:id="rId2"/>
              </a:rPr>
              <a:t>http://www.civilwar.org/battlefields/nashville.html?tab=</a:t>
            </a:r>
            <a:r>
              <a:rPr lang="en-US" sz="1600" dirty="0" smtClean="0">
                <a:hlinkClick r:id="rId2"/>
              </a:rPr>
              <a:t>facts</a:t>
            </a:r>
            <a:endParaRPr lang="en-US" sz="1600" dirty="0"/>
          </a:p>
          <a:p>
            <a:r>
              <a:rPr lang="en-US" sz="1600" dirty="0">
                <a:hlinkClick r:id="rId3"/>
              </a:rPr>
              <a:t>http://www.civilwar.org/battlefields/bullrun.html?tab=</a:t>
            </a:r>
            <a:r>
              <a:rPr lang="en-US" sz="1600" dirty="0" smtClean="0">
                <a:hlinkClick r:id="rId3"/>
              </a:rPr>
              <a:t>facts</a:t>
            </a:r>
            <a:endParaRPr lang="en-US" sz="1600" dirty="0"/>
          </a:p>
          <a:p>
            <a:r>
              <a:rPr lang="en-US" sz="1600" dirty="0">
                <a:hlinkClick r:id="rId4"/>
              </a:rPr>
              <a:t>http://www.civilwar.org/battlefields/petersburg-</a:t>
            </a:r>
            <a:r>
              <a:rPr lang="en-US" sz="1600" dirty="0" smtClean="0">
                <a:hlinkClick r:id="rId4"/>
              </a:rPr>
              <a:t>breakthrough.html</a:t>
            </a:r>
            <a:endParaRPr lang="en-US" sz="1600" dirty="0"/>
          </a:p>
          <a:p>
            <a:r>
              <a:rPr lang="en-US" sz="1600" dirty="0">
                <a:hlinkClick r:id="rId5"/>
              </a:rPr>
              <a:t>http://www.civilwar.org/battlefields/second-</a:t>
            </a:r>
            <a:r>
              <a:rPr lang="en-US" sz="1600" dirty="0" smtClean="0">
                <a:hlinkClick r:id="rId5"/>
              </a:rPr>
              <a:t>manassas.html</a:t>
            </a:r>
            <a:endParaRPr lang="en-US" sz="1600" dirty="0"/>
          </a:p>
          <a:p>
            <a:r>
              <a:rPr lang="en-US" sz="1600" dirty="0">
                <a:hlinkClick r:id="rId6"/>
              </a:rPr>
              <a:t>http://www.civilwar.org/battlefields/</a:t>
            </a:r>
            <a:r>
              <a:rPr lang="en-US" sz="1600" dirty="0" smtClean="0">
                <a:hlinkClick r:id="rId6"/>
              </a:rPr>
              <a:t>chancellorsville.html</a:t>
            </a:r>
            <a:endParaRPr lang="en-US" sz="1600" dirty="0" smtClean="0"/>
          </a:p>
          <a:p>
            <a:endParaRPr lang="en-US" dirty="0"/>
          </a:p>
          <a:p>
            <a:endParaRPr lang="en-US" dirty="0"/>
          </a:p>
        </p:txBody>
      </p:sp>
    </p:spTree>
    <p:extLst>
      <p:ext uri="{BB962C8B-B14F-4D97-AF65-F5344CB8AC3E}">
        <p14:creationId xmlns:p14="http://schemas.microsoft.com/office/powerpoint/2010/main" val="50086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ull-run-first-battle-July-2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1121" cy="6857999"/>
          </a:xfrm>
          <a:prstGeom prst="rect">
            <a:avLst/>
          </a:prstGeom>
        </p:spPr>
      </p:pic>
    </p:spTree>
    <p:extLst>
      <p:ext uri="{BB962C8B-B14F-4D97-AF65-F5344CB8AC3E}">
        <p14:creationId xmlns:p14="http://schemas.microsoft.com/office/powerpoint/2010/main" val="3908258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Lexington</a:t>
            </a:r>
            <a:endParaRPr lang="en-US" dirty="0"/>
          </a:p>
        </p:txBody>
      </p:sp>
      <p:sp>
        <p:nvSpPr>
          <p:cNvPr id="3" name="Content Placeholder 2"/>
          <p:cNvSpPr>
            <a:spLocks noGrp="1"/>
          </p:cNvSpPr>
          <p:nvPr>
            <p:ph idx="1"/>
          </p:nvPr>
        </p:nvSpPr>
        <p:spPr/>
        <p:txBody>
          <a:bodyPr>
            <a:normAutofit lnSpcReduction="10000"/>
          </a:bodyPr>
          <a:lstStyle/>
          <a:p>
            <a:r>
              <a:rPr lang="en-US" dirty="0" smtClean="0"/>
              <a:t>September 12</a:t>
            </a:r>
            <a:r>
              <a:rPr lang="en-US" baseline="30000" dirty="0" smtClean="0"/>
              <a:t>th</a:t>
            </a:r>
            <a:r>
              <a:rPr lang="en-US" dirty="0"/>
              <a:t> </a:t>
            </a:r>
            <a:r>
              <a:rPr lang="en-US" dirty="0" smtClean="0"/>
              <a:t>– Confederate and Missouri state guard advance to Lexington after the Union defeat at Wilson Creek.</a:t>
            </a:r>
          </a:p>
          <a:p>
            <a:r>
              <a:rPr lang="en-US" dirty="0" smtClean="0"/>
              <a:t>Confederates: General Claiborne Fox Jackson and Sterling Price. Union General: James A. Mulligan and Robert T. Van Horn</a:t>
            </a:r>
          </a:p>
          <a:p>
            <a:r>
              <a:rPr lang="en-US" dirty="0" smtClean="0"/>
              <a:t>Confederates 20,000 and Union 3,500 battle soldiers led to casualties. 6-1 odds</a:t>
            </a:r>
          </a:p>
          <a:p>
            <a:pPr lvl="1"/>
            <a:r>
              <a:rPr lang="en-US" dirty="0" smtClean="0"/>
              <a:t>100 confederate </a:t>
            </a:r>
          </a:p>
          <a:p>
            <a:pPr lvl="1"/>
            <a:r>
              <a:rPr lang="en-US" dirty="0" smtClean="0"/>
              <a:t>1,774 union</a:t>
            </a:r>
            <a:endParaRPr lang="en-US" dirty="0"/>
          </a:p>
        </p:txBody>
      </p:sp>
      <p:sp>
        <p:nvSpPr>
          <p:cNvPr id="4" name="TextBox 3"/>
          <p:cNvSpPr txBox="1"/>
          <p:nvPr/>
        </p:nvSpPr>
        <p:spPr>
          <a:xfrm>
            <a:off x="7334638" y="207327"/>
            <a:ext cx="1503212" cy="369332"/>
          </a:xfrm>
          <a:prstGeom prst="rect">
            <a:avLst/>
          </a:prstGeom>
          <a:noFill/>
        </p:spPr>
        <p:txBody>
          <a:bodyPr wrap="square" rtlCol="0">
            <a:spAutoFit/>
          </a:bodyPr>
          <a:lstStyle/>
          <a:p>
            <a:r>
              <a:rPr lang="en-US" dirty="0" smtClean="0"/>
              <a:t>-Vinay</a:t>
            </a:r>
            <a:endParaRPr lang="en-US" dirty="0"/>
          </a:p>
        </p:txBody>
      </p:sp>
    </p:spTree>
    <p:extLst>
      <p:ext uri="{BB962C8B-B14F-4D97-AF65-F5344CB8AC3E}">
        <p14:creationId xmlns:p14="http://schemas.microsoft.com/office/powerpoint/2010/main" val="29006273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Battles 1862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Battle of Roanoke Island</a:t>
            </a:r>
          </a:p>
          <a:p>
            <a:r>
              <a:rPr lang="en-US" dirty="0" smtClean="0"/>
              <a:t>Fort Donelson* </a:t>
            </a:r>
          </a:p>
          <a:p>
            <a:r>
              <a:rPr lang="en-US" dirty="0" smtClean="0"/>
              <a:t>Battle of Pea Ridge</a:t>
            </a:r>
          </a:p>
          <a:p>
            <a:r>
              <a:rPr lang="en-US" dirty="0" smtClean="0"/>
              <a:t>Shiloh*</a:t>
            </a:r>
          </a:p>
          <a:p>
            <a:r>
              <a:rPr lang="en-US" dirty="0" smtClean="0"/>
              <a:t>Battle of seven Pines</a:t>
            </a:r>
          </a:p>
          <a:p>
            <a:r>
              <a:rPr lang="en-US" dirty="0" smtClean="0"/>
              <a:t>Second Bull Run*</a:t>
            </a:r>
          </a:p>
          <a:p>
            <a:r>
              <a:rPr lang="en-US" dirty="0" smtClean="0"/>
              <a:t>Antietam*</a:t>
            </a:r>
          </a:p>
          <a:p>
            <a:r>
              <a:rPr lang="en-US" dirty="0" smtClean="0"/>
              <a:t>Fredericksburg*</a:t>
            </a:r>
            <a:endParaRPr lang="en-US" dirty="0"/>
          </a:p>
        </p:txBody>
      </p:sp>
    </p:spTree>
    <p:extLst>
      <p:ext uri="{BB962C8B-B14F-4D97-AF65-F5344CB8AC3E}">
        <p14:creationId xmlns:p14="http://schemas.microsoft.com/office/powerpoint/2010/main" val="278273164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Fort </a:t>
            </a:r>
            <a:r>
              <a:rPr lang="en-US" dirty="0" smtClean="0"/>
              <a:t>Donelson</a:t>
            </a:r>
            <a:endParaRPr lang="en-US" dirty="0"/>
          </a:p>
        </p:txBody>
      </p:sp>
      <p:sp>
        <p:nvSpPr>
          <p:cNvPr id="3" name="Content Placeholder 2"/>
          <p:cNvSpPr>
            <a:spLocks noGrp="1"/>
          </p:cNvSpPr>
          <p:nvPr>
            <p:ph idx="1"/>
          </p:nvPr>
        </p:nvSpPr>
        <p:spPr/>
        <p:txBody>
          <a:bodyPr/>
          <a:lstStyle/>
          <a:p>
            <a:r>
              <a:rPr lang="en-US" dirty="0" smtClean="0"/>
              <a:t>February 11-16</a:t>
            </a:r>
            <a:r>
              <a:rPr lang="en-US" baseline="30000" dirty="0" smtClean="0"/>
              <a:t>th</a:t>
            </a:r>
            <a:r>
              <a:rPr lang="en-US" dirty="0" smtClean="0"/>
              <a:t>, 1862 Andrew Hull </a:t>
            </a:r>
            <a:r>
              <a:rPr lang="en-US" dirty="0"/>
              <a:t>F</a:t>
            </a:r>
            <a:r>
              <a:rPr lang="en-US" dirty="0" smtClean="0"/>
              <a:t>oote and Ulysses S. Grant for the Union and for the Confederates Gideon J. Pillow, John Buchman Floyd, and Simon Buckner.</a:t>
            </a:r>
          </a:p>
          <a:p>
            <a:r>
              <a:rPr lang="en-US" dirty="0" smtClean="0"/>
              <a:t>16,171 Confederates battling against 24,531 Union. 1-1.5 odds</a:t>
            </a:r>
          </a:p>
          <a:p>
            <a:r>
              <a:rPr lang="en-US" dirty="0" smtClean="0"/>
              <a:t> Casualties for </a:t>
            </a:r>
          </a:p>
          <a:p>
            <a:pPr lvl="1"/>
            <a:r>
              <a:rPr lang="en-US" dirty="0" smtClean="0"/>
              <a:t>Confederates – 13,846</a:t>
            </a:r>
          </a:p>
          <a:p>
            <a:pPr lvl="1"/>
            <a:r>
              <a:rPr lang="en-US" dirty="0" smtClean="0"/>
              <a:t>Union – 2,691</a:t>
            </a:r>
          </a:p>
        </p:txBody>
      </p:sp>
      <p:sp>
        <p:nvSpPr>
          <p:cNvPr id="4" name="TextBox 3"/>
          <p:cNvSpPr txBox="1"/>
          <p:nvPr/>
        </p:nvSpPr>
        <p:spPr>
          <a:xfrm>
            <a:off x="6764454" y="233243"/>
            <a:ext cx="1606882" cy="369332"/>
          </a:xfrm>
          <a:prstGeom prst="rect">
            <a:avLst/>
          </a:prstGeom>
          <a:noFill/>
        </p:spPr>
        <p:txBody>
          <a:bodyPr wrap="square" rtlCol="0">
            <a:spAutoFit/>
          </a:bodyPr>
          <a:lstStyle/>
          <a:p>
            <a:r>
              <a:rPr lang="en-US" dirty="0" smtClean="0"/>
              <a:t>-Neel</a:t>
            </a:r>
            <a:endParaRPr lang="en-US" dirty="0"/>
          </a:p>
        </p:txBody>
      </p:sp>
    </p:spTree>
    <p:extLst>
      <p:ext uri="{BB962C8B-B14F-4D97-AF65-F5344CB8AC3E}">
        <p14:creationId xmlns:p14="http://schemas.microsoft.com/office/powerpoint/2010/main" val="225398822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6857047327_b66b5b7fcd.jpg"/>
          <p:cNvPicPr>
            <a:picLocks noGrp="1" noChangeAspect="1"/>
          </p:cNvPicPr>
          <p:nvPr>
            <p:ph idx="1"/>
          </p:nvPr>
        </p:nvPicPr>
        <p:blipFill>
          <a:blip r:embed="rId2">
            <a:extLst>
              <a:ext uri="{28A0092B-C50C-407E-A947-70E740481C1C}">
                <a14:useLocalDpi xmlns:a14="http://schemas.microsoft.com/office/drawing/2010/main" val="0"/>
              </a:ext>
            </a:extLst>
          </a:blip>
          <a:srcRect l="-9145" r="-9145"/>
          <a:stretch>
            <a:fillRect/>
          </a:stretch>
        </p:blipFill>
        <p:spPr>
          <a:xfrm>
            <a:off x="0" y="77747"/>
            <a:ext cx="9144000" cy="6725181"/>
          </a:xfrm>
        </p:spPr>
      </p:pic>
    </p:spTree>
    <p:extLst>
      <p:ext uri="{BB962C8B-B14F-4D97-AF65-F5344CB8AC3E}">
        <p14:creationId xmlns:p14="http://schemas.microsoft.com/office/powerpoint/2010/main" val="361778372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Shiloh</a:t>
            </a:r>
            <a:endParaRPr lang="en-US" dirty="0"/>
          </a:p>
        </p:txBody>
      </p:sp>
      <p:sp>
        <p:nvSpPr>
          <p:cNvPr id="3" name="Content Placeholder 2"/>
          <p:cNvSpPr>
            <a:spLocks noGrp="1"/>
          </p:cNvSpPr>
          <p:nvPr>
            <p:ph idx="1"/>
          </p:nvPr>
        </p:nvSpPr>
        <p:spPr/>
        <p:txBody>
          <a:bodyPr/>
          <a:lstStyle/>
          <a:p>
            <a:r>
              <a:rPr lang="en-US" dirty="0" smtClean="0"/>
              <a:t>April 6</a:t>
            </a:r>
            <a:r>
              <a:rPr lang="en-US" baseline="30000" dirty="0" smtClean="0"/>
              <a:t>th</a:t>
            </a:r>
            <a:r>
              <a:rPr lang="en-US" dirty="0" smtClean="0"/>
              <a:t>-7</a:t>
            </a:r>
            <a:r>
              <a:rPr lang="en-US" baseline="30000" dirty="0" smtClean="0"/>
              <a:t>th</a:t>
            </a:r>
            <a:r>
              <a:rPr lang="en-US" dirty="0"/>
              <a:t> </a:t>
            </a:r>
            <a:r>
              <a:rPr lang="en-US" dirty="0" smtClean="0"/>
              <a:t>total forces engaged 110,053, The confederates Generals were Albert Sidney Johnston and P.G.T Beauregard. The Union held Don Carlos Buell and Ulysses S. Grant</a:t>
            </a:r>
          </a:p>
          <a:p>
            <a:r>
              <a:rPr lang="en-US" dirty="0" smtClean="0"/>
              <a:t>Confederate Forces were 44,968 and Union Forces were 65,085</a:t>
            </a:r>
          </a:p>
          <a:p>
            <a:r>
              <a:rPr lang="en-US" dirty="0" smtClean="0"/>
              <a:t>Casualties:</a:t>
            </a:r>
          </a:p>
          <a:p>
            <a:pPr lvl="1"/>
            <a:r>
              <a:rPr lang="en-US" dirty="0" smtClean="0"/>
              <a:t>Confederate – 10,669</a:t>
            </a:r>
          </a:p>
          <a:p>
            <a:pPr lvl="1"/>
            <a:r>
              <a:rPr lang="en-US" dirty="0" smtClean="0"/>
              <a:t>Union – 13,047</a:t>
            </a:r>
            <a:endParaRPr lang="en-US" dirty="0"/>
          </a:p>
        </p:txBody>
      </p:sp>
      <p:sp>
        <p:nvSpPr>
          <p:cNvPr id="4" name="TextBox 3"/>
          <p:cNvSpPr txBox="1"/>
          <p:nvPr/>
        </p:nvSpPr>
        <p:spPr>
          <a:xfrm>
            <a:off x="6557115" y="272117"/>
            <a:ext cx="2021561" cy="375781"/>
          </a:xfrm>
          <a:prstGeom prst="rect">
            <a:avLst/>
          </a:prstGeom>
          <a:noFill/>
        </p:spPr>
        <p:txBody>
          <a:bodyPr wrap="square" rtlCol="0">
            <a:spAutoFit/>
          </a:bodyPr>
          <a:lstStyle/>
          <a:p>
            <a:r>
              <a:rPr lang="en-US" dirty="0" smtClean="0"/>
              <a:t>-Rohan</a:t>
            </a:r>
            <a:endParaRPr lang="en-US" dirty="0"/>
          </a:p>
        </p:txBody>
      </p:sp>
    </p:spTree>
    <p:extLst>
      <p:ext uri="{BB962C8B-B14F-4D97-AF65-F5344CB8AC3E}">
        <p14:creationId xmlns:p14="http://schemas.microsoft.com/office/powerpoint/2010/main" val="121311510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655</TotalTime>
  <Words>1232</Words>
  <Application>Microsoft Macintosh PowerPoint</Application>
  <PresentationFormat>On-screen Show (4:3)</PresentationFormat>
  <Paragraphs>255</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Inkwell</vt:lpstr>
      <vt:lpstr>Civil War Timeline    (1861-1865) </vt:lpstr>
      <vt:lpstr>Battles in 1861</vt:lpstr>
      <vt:lpstr>Bull Run/First Manassas</vt:lpstr>
      <vt:lpstr>PowerPoint Presentation</vt:lpstr>
      <vt:lpstr>Lexington</vt:lpstr>
      <vt:lpstr>Battles 1862</vt:lpstr>
      <vt:lpstr>Fort Donelson</vt:lpstr>
      <vt:lpstr>PowerPoint Presentation</vt:lpstr>
      <vt:lpstr>Shiloh</vt:lpstr>
      <vt:lpstr>PowerPoint Presentation</vt:lpstr>
      <vt:lpstr>Second Bull Run</vt:lpstr>
      <vt:lpstr>PowerPoint Presentation</vt:lpstr>
      <vt:lpstr>Antietam</vt:lpstr>
      <vt:lpstr>PowerPoint Presentation</vt:lpstr>
      <vt:lpstr>Fredericksburg</vt:lpstr>
      <vt:lpstr>PowerPoint Presentation</vt:lpstr>
      <vt:lpstr>Battles of 1863</vt:lpstr>
      <vt:lpstr>Emancipation Proclamation</vt:lpstr>
      <vt:lpstr>Chancellorsville</vt:lpstr>
      <vt:lpstr>Gettysburg</vt:lpstr>
      <vt:lpstr>Pickets Charge</vt:lpstr>
      <vt:lpstr>Vicksburg Captured </vt:lpstr>
      <vt:lpstr>PowerPoint Presentation</vt:lpstr>
      <vt:lpstr>Chickamauga</vt:lpstr>
      <vt:lpstr>Battles of 1864</vt:lpstr>
      <vt:lpstr>Fort pillow</vt:lpstr>
      <vt:lpstr>Nashville</vt:lpstr>
      <vt:lpstr>Battles of 1865</vt:lpstr>
      <vt:lpstr>Fall of Petersburg</vt:lpstr>
      <vt:lpstr>Richmond</vt:lpstr>
      <vt:lpstr>Lincoln Assassinated</vt:lpstr>
      <vt:lpstr>Palmetto Ranch</vt:lpstr>
      <vt:lpstr>Citations</vt:lpstr>
      <vt:lpstr>Citations</vt:lpstr>
      <vt:lpstr>Citations</vt:lpstr>
    </vt:vector>
  </TitlesOfParts>
  <Company>ISB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Work laptop</dc:creator>
  <cp:lastModifiedBy>Vinay Work laptop</cp:lastModifiedBy>
  <cp:revision>56</cp:revision>
  <dcterms:created xsi:type="dcterms:W3CDTF">2015-04-19T21:12:55Z</dcterms:created>
  <dcterms:modified xsi:type="dcterms:W3CDTF">2015-04-30T00:01:01Z</dcterms:modified>
</cp:coreProperties>
</file>